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2" name="Shape 112"/>
          <p:cNvSpPr/>
          <p:nvPr>
            <p:ph type="sldImg"/>
          </p:nvPr>
        </p:nvSpPr>
        <p:spPr>
          <a:xfrm>
            <a:off x="1143000" y="685800"/>
            <a:ext cx="4572000" cy="3429000"/>
          </a:xfrm>
          <a:prstGeom prst="rect">
            <a:avLst/>
          </a:prstGeom>
        </p:spPr>
        <p:txBody>
          <a:bodyPr/>
          <a:lstStyle/>
          <a:p>
            <a:pPr/>
          </a:p>
        </p:txBody>
      </p:sp>
      <p:sp>
        <p:nvSpPr>
          <p:cNvPr id="113" name="Shape 11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400">
        <a:latin typeface="+mj-lt"/>
        <a:ea typeface="+mj-ea"/>
        <a:cs typeface="+mj-cs"/>
        <a:sym typeface="Arial"/>
      </a:defRPr>
    </a:lvl1pPr>
    <a:lvl2pPr indent="228600" latinLnBrk="0">
      <a:defRPr sz="1400">
        <a:latin typeface="+mj-lt"/>
        <a:ea typeface="+mj-ea"/>
        <a:cs typeface="+mj-cs"/>
        <a:sym typeface="Arial"/>
      </a:defRPr>
    </a:lvl2pPr>
    <a:lvl3pPr indent="457200" latinLnBrk="0">
      <a:defRPr sz="1400">
        <a:latin typeface="+mj-lt"/>
        <a:ea typeface="+mj-ea"/>
        <a:cs typeface="+mj-cs"/>
        <a:sym typeface="Arial"/>
      </a:defRPr>
    </a:lvl3pPr>
    <a:lvl4pPr indent="685800" latinLnBrk="0">
      <a:defRPr sz="1400">
        <a:latin typeface="+mj-lt"/>
        <a:ea typeface="+mj-ea"/>
        <a:cs typeface="+mj-cs"/>
        <a:sym typeface="Arial"/>
      </a:defRPr>
    </a:lvl4pPr>
    <a:lvl5pPr indent="914400" latinLnBrk="0">
      <a:defRPr sz="1400">
        <a:latin typeface="+mj-lt"/>
        <a:ea typeface="+mj-ea"/>
        <a:cs typeface="+mj-cs"/>
        <a:sym typeface="Arial"/>
      </a:defRPr>
    </a:lvl5pPr>
    <a:lvl6pPr indent="1143000" latinLnBrk="0">
      <a:defRPr sz="1400">
        <a:latin typeface="+mj-lt"/>
        <a:ea typeface="+mj-ea"/>
        <a:cs typeface="+mj-cs"/>
        <a:sym typeface="Arial"/>
      </a:defRPr>
    </a:lvl6pPr>
    <a:lvl7pPr indent="1371600" latinLnBrk="0">
      <a:defRPr sz="1400">
        <a:latin typeface="+mj-lt"/>
        <a:ea typeface="+mj-ea"/>
        <a:cs typeface="+mj-cs"/>
        <a:sym typeface="Arial"/>
      </a:defRPr>
    </a:lvl7pPr>
    <a:lvl8pPr indent="1600200" latinLnBrk="0">
      <a:defRPr sz="1400">
        <a:latin typeface="+mj-lt"/>
        <a:ea typeface="+mj-ea"/>
        <a:cs typeface="+mj-cs"/>
        <a:sym typeface="Arial"/>
      </a:defRPr>
    </a:lvl8pPr>
    <a:lvl9pPr indent="1828800" latinLnBrk="0">
      <a:defRPr sz="1400">
        <a:latin typeface="+mj-lt"/>
        <a:ea typeface="+mj-ea"/>
        <a:cs typeface="+mj-cs"/>
        <a:sym typeface="Arial"/>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3"/>
          </a:xfrm>
          <a:prstGeom prst="rect">
            <a:avLst/>
          </a:prstGeom>
        </p:spPr>
        <p:txBody>
          <a:bodyPr/>
          <a:lstStyle>
            <a:lvl1pPr marL="406400" indent="-355600" algn="ctr">
              <a:buClrTx/>
              <a:buSzTx/>
              <a:buFontTx/>
              <a:buNone/>
              <a:defRPr sz="2400"/>
            </a:lvl1pPr>
            <a:lvl2pPr marL="406400" indent="127000" algn="ctr">
              <a:buClrTx/>
              <a:buSzTx/>
              <a:buFontTx/>
              <a:buNone/>
              <a:defRPr sz="2400"/>
            </a:lvl2pPr>
            <a:lvl3pPr marL="406400" indent="609600" algn="ctr">
              <a:buClrTx/>
              <a:buSzTx/>
              <a:buFontTx/>
              <a:buNone/>
              <a:defRPr sz="2400"/>
            </a:lvl3pPr>
            <a:lvl4pPr marL="406400" indent="1079500" algn="ctr">
              <a:buClrTx/>
              <a:buSzTx/>
              <a:buFontTx/>
              <a:buNone/>
              <a:defRPr sz="2400"/>
            </a:lvl4pPr>
            <a:lvl5pPr marL="406400" indent="1536700" algn="ctr">
              <a:buClrTx/>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ERTICAL_TEXT">
    <p:spTree>
      <p:nvGrpSpPr>
        <p:cNvPr id="1" name=""/>
        <p:cNvGrpSpPr/>
        <p:nvPr/>
      </p:nvGrpSpPr>
      <p:grpSpPr>
        <a:xfrm>
          <a:off x="0" y="0"/>
          <a:ext cx="0" cy="0"/>
          <a:chOff x="0" y="0"/>
          <a:chExt cx="0" cy="0"/>
        </a:xfrm>
      </p:grpSpPr>
      <p:sp>
        <p:nvSpPr>
          <p:cNvPr id="95" name="Title Text"/>
          <p:cNvSpPr txBox="1"/>
          <p:nvPr>
            <p:ph type="title"/>
          </p:nvPr>
        </p:nvSpPr>
        <p:spPr>
          <a:prstGeom prst="rect">
            <a:avLst/>
          </a:prstGeom>
        </p:spPr>
        <p:txBody>
          <a:bodyPr/>
          <a:lstStyle/>
          <a:p>
            <a:pPr/>
            <a:r>
              <a:t>Title Text</a:t>
            </a:r>
          </a:p>
        </p:txBody>
      </p:sp>
      <p:sp>
        <p:nvSpPr>
          <p:cNvPr id="96" name="Body Level One…"/>
          <p:cNvSpPr txBox="1"/>
          <p:nvPr>
            <p:ph type="body" idx="1"/>
          </p:nvPr>
        </p:nvSpPr>
        <p:spPr>
          <a:xfrm rot="5400000">
            <a:off x="3920330" y="-1256506"/>
            <a:ext cx="4351339" cy="10515601"/>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9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ERTICAL_TITLE_AND_VERTICAL_TEXT">
    <p:spTree>
      <p:nvGrpSpPr>
        <p:cNvPr id="1" name=""/>
        <p:cNvGrpSpPr/>
        <p:nvPr/>
      </p:nvGrpSpPr>
      <p:grpSpPr>
        <a:xfrm>
          <a:off x="0" y="0"/>
          <a:ext cx="0" cy="0"/>
          <a:chOff x="0" y="0"/>
          <a:chExt cx="0" cy="0"/>
        </a:xfrm>
      </p:grpSpPr>
      <p:sp>
        <p:nvSpPr>
          <p:cNvPr id="104" name="Title Text"/>
          <p:cNvSpPr txBox="1"/>
          <p:nvPr>
            <p:ph type="title"/>
          </p:nvPr>
        </p:nvSpPr>
        <p:spPr>
          <a:xfrm rot="5400000">
            <a:off x="7133431" y="1956593"/>
            <a:ext cx="5811839" cy="2628901"/>
          </a:xfrm>
          <a:prstGeom prst="rect">
            <a:avLst/>
          </a:prstGeom>
        </p:spPr>
        <p:txBody>
          <a:bodyPr/>
          <a:lstStyle/>
          <a:p>
            <a:pPr/>
            <a:r>
              <a:t>Title Text</a:t>
            </a:r>
          </a:p>
        </p:txBody>
      </p:sp>
      <p:sp>
        <p:nvSpPr>
          <p:cNvPr id="105" name="Body Level One…"/>
          <p:cNvSpPr txBox="1"/>
          <p:nvPr>
            <p:ph type="body" idx="1"/>
          </p:nvPr>
        </p:nvSpPr>
        <p:spPr>
          <a:xfrm rot="5400000">
            <a:off x="1799431" y="-596107"/>
            <a:ext cx="5811838" cy="7734301"/>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0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BJEC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_OBJECTS">
    <p:spTree>
      <p:nvGrpSpPr>
        <p:cNvPr id="1" name=""/>
        <p:cNvGrpSpPr/>
        <p:nvPr/>
      </p:nvGrpSpPr>
      <p:grpSpPr>
        <a:xfrm>
          <a:off x="0" y="0"/>
          <a:ext cx="0" cy="0"/>
          <a:chOff x="0" y="0"/>
          <a:chExt cx="0" cy="0"/>
        </a:xfrm>
      </p:grpSpPr>
      <p:sp>
        <p:nvSpPr>
          <p:cNvPr id="29" name="Title Text"/>
          <p:cNvSpPr txBox="1"/>
          <p:nvPr>
            <p:ph type="title"/>
          </p:nvPr>
        </p:nvSpPr>
        <p:spPr>
          <a:prstGeom prst="rect">
            <a:avLst/>
          </a:prstGeom>
        </p:spPr>
        <p:txBody>
          <a:bodyPr/>
          <a:lstStyle/>
          <a:p>
            <a:pPr/>
            <a:r>
              <a:t>Title Text</a:t>
            </a:r>
          </a:p>
        </p:txBody>
      </p:sp>
      <p:sp>
        <p:nvSpPr>
          <p:cNvPr id="30"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1" name="Google Shape;30;p39"/>
          <p:cNvSpPr txBox="1"/>
          <p:nvPr>
            <p:ph type="body" sz="half" idx="21"/>
          </p:nvPr>
        </p:nvSpPr>
        <p:spPr>
          <a:xfrm>
            <a:off x="6172200" y="1825625"/>
            <a:ext cx="5181600" cy="4351338"/>
          </a:xfrm>
          <a:prstGeom prst="rect">
            <a:avLst/>
          </a:prstGeom>
        </p:spPr>
        <p:txBody>
          <a:bodyPr/>
          <a:lstStyle/>
          <a:p>
            <a:pPr/>
          </a:p>
        </p:txBody>
      </p:sp>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_HEADER">
    <p:spTree>
      <p:nvGrpSpPr>
        <p:cNvPr id="1" name=""/>
        <p:cNvGrpSpPr/>
        <p:nvPr/>
      </p:nvGrpSpPr>
      <p:grpSpPr>
        <a:xfrm>
          <a:off x="0" y="0"/>
          <a:ext cx="0" cy="0"/>
          <a:chOff x="0" y="0"/>
          <a:chExt cx="0" cy="0"/>
        </a:xfrm>
      </p:grpSpPr>
      <p:sp>
        <p:nvSpPr>
          <p:cNvPr id="3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831850" y="4589462"/>
            <a:ext cx="10515600" cy="1500188"/>
          </a:xfrm>
          <a:prstGeom prst="rect">
            <a:avLst/>
          </a:prstGeom>
        </p:spPr>
        <p:txBody>
          <a:bodyPr/>
          <a:lstStyle>
            <a:lvl1pPr marL="228600" indent="0">
              <a:buClrTx/>
              <a:buSzTx/>
              <a:buFontTx/>
              <a:buNone/>
              <a:defRPr sz="2400">
                <a:solidFill>
                  <a:srgbClr val="888888"/>
                </a:solidFill>
              </a:defRPr>
            </a:lvl1pPr>
            <a:lvl2pPr marL="228600" indent="457200">
              <a:buClrTx/>
              <a:buSzTx/>
              <a:buFontTx/>
              <a:buNone/>
              <a:defRPr sz="2400">
                <a:solidFill>
                  <a:srgbClr val="888888"/>
                </a:solidFill>
              </a:defRPr>
            </a:lvl2pPr>
            <a:lvl3pPr marL="228600" indent="914400">
              <a:buClrTx/>
              <a:buSzTx/>
              <a:buFontTx/>
              <a:buNone/>
              <a:defRPr sz="2400">
                <a:solidFill>
                  <a:srgbClr val="888888"/>
                </a:solidFill>
              </a:defRPr>
            </a:lvl3pPr>
            <a:lvl4pPr marL="228600" indent="1371600">
              <a:buClrTx/>
              <a:buSzTx/>
              <a:buFontTx/>
              <a:buNone/>
              <a:defRPr sz="2400">
                <a:solidFill>
                  <a:srgbClr val="888888"/>
                </a:solidFill>
              </a:defRPr>
            </a:lvl4pPr>
            <a:lvl5pPr marL="228600" indent="1828800">
              <a:buClrTx/>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_OBJECTS_WITH_TEXT">
    <p:spTree>
      <p:nvGrpSpPr>
        <p:cNvPr id="1" name=""/>
        <p:cNvGrpSpPr/>
        <p:nvPr/>
      </p:nvGrpSpPr>
      <p:grpSpPr>
        <a:xfrm>
          <a:off x="0" y="0"/>
          <a:ext cx="0" cy="0"/>
          <a:chOff x="0" y="0"/>
          <a:chExt cx="0" cy="0"/>
        </a:xfrm>
      </p:grpSpPr>
      <p:sp>
        <p:nvSpPr>
          <p:cNvPr id="48" name="Title Text"/>
          <p:cNvSpPr txBox="1"/>
          <p:nvPr>
            <p:ph type="title"/>
          </p:nvPr>
        </p:nvSpPr>
        <p:spPr>
          <a:xfrm>
            <a:off x="839787" y="365125"/>
            <a:ext cx="10515601" cy="1325563"/>
          </a:xfrm>
          <a:prstGeom prst="rect">
            <a:avLst/>
          </a:prstGeom>
        </p:spPr>
        <p:txBody>
          <a:bodyPr/>
          <a:lstStyle/>
          <a:p>
            <a:pPr/>
            <a:r>
              <a:t>Title Text</a:t>
            </a:r>
          </a:p>
        </p:txBody>
      </p:sp>
      <p:sp>
        <p:nvSpPr>
          <p:cNvPr id="49" name="Body Level One…"/>
          <p:cNvSpPr txBox="1"/>
          <p:nvPr>
            <p:ph type="body" sz="quarter" idx="1"/>
          </p:nvPr>
        </p:nvSpPr>
        <p:spPr>
          <a:xfrm>
            <a:off x="839787" y="1681163"/>
            <a:ext cx="5157789" cy="823913"/>
          </a:xfrm>
          <a:prstGeom prst="rect">
            <a:avLst/>
          </a:prstGeom>
        </p:spPr>
        <p:txBody>
          <a:bodyPr anchor="b"/>
          <a:lstStyle>
            <a:lvl1pPr marL="228600" indent="0">
              <a:buClrTx/>
              <a:buSzTx/>
              <a:buFontTx/>
              <a:buNone/>
              <a:defRPr b="1" sz="2400"/>
            </a:lvl1pPr>
            <a:lvl2pPr marL="228600" indent="457200">
              <a:buClrTx/>
              <a:buSzTx/>
              <a:buFontTx/>
              <a:buNone/>
              <a:defRPr b="1" sz="2400"/>
            </a:lvl2pPr>
            <a:lvl3pPr marL="228600" indent="914400">
              <a:buClrTx/>
              <a:buSzTx/>
              <a:buFontTx/>
              <a:buNone/>
              <a:defRPr b="1" sz="2400"/>
            </a:lvl3pPr>
            <a:lvl4pPr marL="228600" indent="1371600">
              <a:buClrTx/>
              <a:buSzTx/>
              <a:buFontTx/>
              <a:buNone/>
              <a:defRPr b="1" sz="2400"/>
            </a:lvl4pPr>
            <a:lvl5pPr marL="228600" indent="1828800">
              <a:buClrTx/>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50" name="Google Shape;43;p41"/>
          <p:cNvSpPr txBox="1"/>
          <p:nvPr>
            <p:ph type="body" sz="half" idx="21"/>
          </p:nvPr>
        </p:nvSpPr>
        <p:spPr>
          <a:xfrm>
            <a:off x="839787" y="2505075"/>
            <a:ext cx="5157788" cy="3684588"/>
          </a:xfrm>
          <a:prstGeom prst="rect">
            <a:avLst/>
          </a:prstGeom>
        </p:spPr>
        <p:txBody>
          <a:bodyPr/>
          <a:lstStyle/>
          <a:p>
            <a:pPr/>
          </a:p>
        </p:txBody>
      </p:sp>
      <p:sp>
        <p:nvSpPr>
          <p:cNvPr id="51" name="Google Shape;44;p41"/>
          <p:cNvSpPr txBox="1"/>
          <p:nvPr>
            <p:ph type="body" sz="quarter" idx="22"/>
          </p:nvPr>
        </p:nvSpPr>
        <p:spPr>
          <a:xfrm>
            <a:off x="6172200" y="1681163"/>
            <a:ext cx="5183188" cy="823913"/>
          </a:xfrm>
          <a:prstGeom prst="rect">
            <a:avLst/>
          </a:prstGeom>
        </p:spPr>
        <p:txBody>
          <a:bodyPr anchor="b"/>
          <a:lstStyle/>
          <a:p>
            <a:pPr marL="228600" indent="0">
              <a:buClrTx/>
              <a:buSzTx/>
              <a:buFontTx/>
              <a:buNone/>
              <a:defRPr b="1" sz="2400"/>
            </a:pPr>
          </a:p>
        </p:txBody>
      </p:sp>
      <p:sp>
        <p:nvSpPr>
          <p:cNvPr id="52" name="Google Shape;45;p41"/>
          <p:cNvSpPr txBox="1"/>
          <p:nvPr>
            <p:ph type="body" sz="half" idx="23"/>
          </p:nvPr>
        </p:nvSpPr>
        <p:spPr>
          <a:xfrm>
            <a:off x="6172200" y="2505075"/>
            <a:ext cx="5183188" cy="3684588"/>
          </a:xfrm>
          <a:prstGeom prst="rect">
            <a:avLst/>
          </a:prstGeom>
        </p:spPr>
        <p:txBody>
          <a:bodyPr/>
          <a:lstStyle/>
          <a:p>
            <a:pP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ONLY">
    <p:spTree>
      <p:nvGrpSpPr>
        <p:cNvPr id="1" name=""/>
        <p:cNvGrpSpPr/>
        <p:nvPr/>
      </p:nvGrpSpPr>
      <p:grpSpPr>
        <a:xfrm>
          <a:off x="0" y="0"/>
          <a:ext cx="0" cy="0"/>
          <a:chOff x="0" y="0"/>
          <a:chExt cx="0" cy="0"/>
        </a:xfrm>
      </p:grpSpPr>
      <p:sp>
        <p:nvSpPr>
          <p:cNvPr id="60" name="Title Text"/>
          <p:cNvSpPr txBox="1"/>
          <p:nvPr>
            <p:ph type="title"/>
          </p:nvPr>
        </p:nvSpPr>
        <p:spPr>
          <a:prstGeom prst="rect">
            <a:avLst/>
          </a:prstGeom>
        </p:spPr>
        <p:txBody>
          <a:bodyPr/>
          <a:lstStyle/>
          <a:p>
            <a:pPr/>
            <a:r>
              <a:t>Title Text</a:t>
            </a:r>
          </a:p>
        </p:txBody>
      </p:sp>
      <p:sp>
        <p:nvSpPr>
          <p:cNvPr id="6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BJECT_WITH_CAPTION_TEXT">
    <p:spTree>
      <p:nvGrpSpPr>
        <p:cNvPr id="1" name=""/>
        <p:cNvGrpSpPr/>
        <p:nvPr/>
      </p:nvGrpSpPr>
      <p:grpSpPr>
        <a:xfrm>
          <a:off x="0" y="0"/>
          <a:ext cx="0" cy="0"/>
          <a:chOff x="0" y="0"/>
          <a:chExt cx="0" cy="0"/>
        </a:xfrm>
      </p:grpSpPr>
      <p:sp>
        <p:nvSpPr>
          <p:cNvPr id="75"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76" name="Body Level One…"/>
          <p:cNvSpPr txBox="1"/>
          <p:nvPr>
            <p:ph type="body" sz="half" idx="1"/>
          </p:nvPr>
        </p:nvSpPr>
        <p:spPr>
          <a:xfrm>
            <a:off x="5183187" y="987425"/>
            <a:ext cx="6172201" cy="4873625"/>
          </a:xfrm>
          <a:prstGeom prst="rect">
            <a:avLst/>
          </a:prstGeom>
        </p:spPr>
        <p:txBody>
          <a:bodyPr/>
          <a:lstStyle>
            <a:lvl1pPr indent="-431800">
              <a:buSzPts val="3200"/>
              <a:defRPr sz="3200"/>
            </a:lvl1pPr>
            <a:lvl2pPr marL="972457" indent="-464457">
              <a:buSzPts val="3200"/>
              <a:defRPr sz="3200"/>
            </a:lvl2pPr>
            <a:lvl3pPr marL="1498600" indent="-508000">
              <a:buSzPts val="3200"/>
              <a:defRPr sz="3200"/>
            </a:lvl3pPr>
            <a:lvl4pPr marL="2042160" indent="-568960">
              <a:buSzPts val="3200"/>
              <a:defRPr sz="3200"/>
            </a:lvl4pPr>
            <a:lvl5pPr marL="2499360" indent="-568960">
              <a:buSzPts val="3200"/>
              <a:defRPr sz="3200"/>
            </a:lvl5pPr>
          </a:lstStyle>
          <a:p>
            <a:pPr/>
            <a:r>
              <a:t>Body Level One</a:t>
            </a:r>
          </a:p>
          <a:p>
            <a:pPr lvl="1"/>
            <a:r>
              <a:t>Body Level Two</a:t>
            </a:r>
          </a:p>
          <a:p>
            <a:pPr lvl="2"/>
            <a:r>
              <a:t>Body Level Three</a:t>
            </a:r>
          </a:p>
          <a:p>
            <a:pPr lvl="3"/>
            <a:r>
              <a:t>Body Level Four</a:t>
            </a:r>
          </a:p>
          <a:p>
            <a:pPr lvl="4"/>
            <a:r>
              <a:t>Body Level Five</a:t>
            </a:r>
          </a:p>
        </p:txBody>
      </p:sp>
      <p:sp>
        <p:nvSpPr>
          <p:cNvPr id="77" name="Google Shape;61;p44"/>
          <p:cNvSpPr txBox="1"/>
          <p:nvPr>
            <p:ph type="body" sz="quarter" idx="21"/>
          </p:nvPr>
        </p:nvSpPr>
        <p:spPr>
          <a:xfrm>
            <a:off x="839787" y="2057400"/>
            <a:ext cx="3932238" cy="3811588"/>
          </a:xfrm>
          <a:prstGeom prst="rect">
            <a:avLst/>
          </a:prstGeom>
        </p:spPr>
        <p:txBody>
          <a:bodyPr/>
          <a:lstStyle/>
          <a:p>
            <a:pPr marL="228600" indent="0">
              <a:buClrTx/>
              <a:buSzTx/>
              <a:buFontTx/>
              <a:buNone/>
              <a:defRPr sz="1600"/>
            </a:pPr>
          </a:p>
        </p:txBody>
      </p:sp>
      <p:sp>
        <p:nvSpPr>
          <p:cNvPr id="7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_WITH_CAPTION_TEXT">
    <p:spTree>
      <p:nvGrpSpPr>
        <p:cNvPr id="1" name=""/>
        <p:cNvGrpSpPr/>
        <p:nvPr/>
      </p:nvGrpSpPr>
      <p:grpSpPr>
        <a:xfrm>
          <a:off x="0" y="0"/>
          <a:ext cx="0" cy="0"/>
          <a:chOff x="0" y="0"/>
          <a:chExt cx="0" cy="0"/>
        </a:xfrm>
      </p:grpSpPr>
      <p:sp>
        <p:nvSpPr>
          <p:cNvPr id="85"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86" name="Google Shape;67;p45"/>
          <p:cNvSpPr/>
          <p:nvPr>
            <p:ph type="pic" sz="half" idx="21"/>
          </p:nvPr>
        </p:nvSpPr>
        <p:spPr>
          <a:xfrm>
            <a:off x="5183187" y="987425"/>
            <a:ext cx="6172201" cy="4873625"/>
          </a:xfrm>
          <a:prstGeom prst="rect">
            <a:avLst/>
          </a:prstGeom>
        </p:spPr>
        <p:txBody>
          <a:bodyPr lIns="91439" tIns="45719" rIns="91439" bIns="45719">
            <a:noAutofit/>
          </a:bodyPr>
          <a:lstStyle/>
          <a:p>
            <a:pPr/>
          </a:p>
        </p:txBody>
      </p:sp>
      <p:sp>
        <p:nvSpPr>
          <p:cNvPr id="87" name="Body Level One…"/>
          <p:cNvSpPr txBox="1"/>
          <p:nvPr>
            <p:ph type="body" sz="quarter" idx="1"/>
          </p:nvPr>
        </p:nvSpPr>
        <p:spPr>
          <a:xfrm>
            <a:off x="839787" y="2057400"/>
            <a:ext cx="3932239" cy="3811588"/>
          </a:xfrm>
          <a:prstGeom prst="rect">
            <a:avLst/>
          </a:prstGeom>
        </p:spPr>
        <p:txBody>
          <a:bodyPr/>
          <a:lstStyle>
            <a:lvl1pPr marL="228600" indent="0">
              <a:buClrTx/>
              <a:buSzTx/>
              <a:buFontTx/>
              <a:buNone/>
              <a:defRPr sz="1600"/>
            </a:lvl1pPr>
            <a:lvl2pPr marL="228600" indent="457200">
              <a:buClrTx/>
              <a:buSzTx/>
              <a:buFontTx/>
              <a:buNone/>
              <a:defRPr sz="1600"/>
            </a:lvl2pPr>
            <a:lvl3pPr marL="228600" indent="914400">
              <a:buClrTx/>
              <a:buSzTx/>
              <a:buFontTx/>
              <a:buNone/>
              <a:defRPr sz="1600"/>
            </a:lvl3pPr>
            <a:lvl4pPr marL="228600" indent="1371600">
              <a:buClrTx/>
              <a:buSzTx/>
              <a:buFontTx/>
              <a:buNone/>
              <a:defRPr sz="1600"/>
            </a:lvl4pPr>
            <a:lvl5pPr marL="228600" indent="1828800">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alpha val="8627"/>
          </a:srgbClr>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95216" y="6414780"/>
            <a:ext cx="258585" cy="248265"/>
          </a:xfrm>
          <a:prstGeom prst="rect">
            <a:avLst/>
          </a:prstGeom>
          <a:ln w="12700">
            <a:miter lim="400000"/>
          </a:ln>
        </p:spPr>
        <p:txBody>
          <a:bodyPr wrap="none" lIns="45699" tIns="45699" rIns="45699" bIns="45699" anchor="ctr">
            <a:spAutoFit/>
          </a:bodyPr>
          <a:lstStyle>
            <a:lvl1pPr algn="r">
              <a:defRPr sz="1200">
                <a:solidFill>
                  <a:srgbClr val="888888"/>
                </a:solidFill>
                <a:latin typeface="Calibri"/>
                <a:ea typeface="Calibri"/>
                <a:cs typeface="Calibri"/>
                <a:sym typeface="Calibri"/>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9pPr>
    </p:titleStyle>
    <p:bodyStyle>
      <a:lvl1pPr marL="457200" marR="0" indent="-3429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b="0" baseline="0" cap="none" i="0" spc="0" strike="noStrike" sz="2800" u="none">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ibm.com/docs/en/zos/2.4.0?topic=dfsms-zos-macro-instructions-data-sets" TargetMode="External"/></Relationships>

</file>

<file path=ppt/slides/_rels/slide2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ibm.com/docs/en/zos/2.4.0?topic=codes-open-return-reason" TargetMode="External"/></Relationships>

</file>

<file path=ppt/slides/_rels/slide3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15" name="Google Shape;88;p1"/>
          <p:cNvSpPr txBox="1"/>
          <p:nvPr>
            <p:ph type="ctrTitle"/>
          </p:nvPr>
        </p:nvSpPr>
        <p:spPr>
          <a:prstGeom prst="rect">
            <a:avLst/>
          </a:prstGeom>
        </p:spPr>
        <p:txBody>
          <a:bodyPr/>
          <a:lstStyle/>
          <a:p>
            <a:pPr/>
            <a:r>
              <a:t>Introduction to VSAM for Assembler Programmers</a:t>
            </a:r>
          </a:p>
        </p:txBody>
      </p:sp>
      <p:sp>
        <p:nvSpPr>
          <p:cNvPr id="116" name="Google Shape;89;p1"/>
          <p:cNvSpPr txBox="1"/>
          <p:nvPr>
            <p:ph type="subTitle" sz="quarter" idx="1"/>
          </p:nvPr>
        </p:nvSpPr>
        <p:spPr>
          <a:xfrm>
            <a:off x="1524000" y="3602037"/>
            <a:ext cx="9144000" cy="1655762"/>
          </a:xfrm>
          <a:prstGeom prst="rect">
            <a:avLst/>
          </a:prstGeom>
        </p:spPr>
        <p:txBody>
          <a:bodyPr/>
          <a:lstStyle>
            <a:lvl1pPr marL="0" indent="0">
              <a:spcBef>
                <a:spcPts val="0"/>
              </a:spcBef>
            </a:lvl1pPr>
          </a:lstStyle>
          <a:p>
            <a:pPr/>
            <a:r>
              <a:t>Part Two</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01" name="Google Shape;173;p10"/>
          <p:cNvSpPr txBox="1"/>
          <p:nvPr>
            <p:ph type="title"/>
          </p:nvPr>
        </p:nvSpPr>
        <p:spPr>
          <a:prstGeom prst="rect">
            <a:avLst/>
          </a:prstGeom>
        </p:spPr>
        <p:txBody>
          <a:bodyPr/>
          <a:lstStyle/>
          <a:p>
            <a:pPr/>
            <a:r>
              <a:t>Entry Sequenced Data Set (ESDS)</a:t>
            </a:r>
          </a:p>
        </p:txBody>
      </p:sp>
      <p:sp>
        <p:nvSpPr>
          <p:cNvPr id="202" name="Google Shape;174;p10"/>
          <p:cNvSpPr txBox="1"/>
          <p:nvPr>
            <p:ph type="body" idx="1"/>
          </p:nvPr>
        </p:nvSpPr>
        <p:spPr>
          <a:prstGeom prst="rect">
            <a:avLst/>
          </a:prstGeom>
        </p:spPr>
        <p:txBody>
          <a:bodyPr/>
          <a:lstStyle/>
          <a:p>
            <a:pPr marL="228600" indent="-228600">
              <a:spcBef>
                <a:spcPts val="0"/>
              </a:spcBef>
            </a:pPr>
            <a:r>
              <a:t>Records are usually accessed sequentially , but can also be accessed  directly (by RBA)</a:t>
            </a:r>
          </a:p>
          <a:p>
            <a:pPr marL="228600" indent="-228600"/>
            <a:r>
              <a:t>RBA positioning is allowed before sequential processing, but no skip-sequential processing can occur</a:t>
            </a:r>
          </a:p>
          <a:p>
            <a:pPr marL="228600" indent="-228600"/>
            <a:r>
              <a:t>When a record is loaded or added, VSAM returns the RBA</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04" name="Google Shape;179;p11"/>
          <p:cNvSpPr txBox="1"/>
          <p:nvPr>
            <p:ph type="title"/>
          </p:nvPr>
        </p:nvSpPr>
        <p:spPr>
          <a:prstGeom prst="rect">
            <a:avLst/>
          </a:prstGeom>
        </p:spPr>
        <p:txBody>
          <a:bodyPr/>
          <a:lstStyle/>
          <a:p>
            <a:pPr/>
            <a:r>
              <a:t>Fixed-Length Relative Record Data Set (RRDS)</a:t>
            </a:r>
          </a:p>
        </p:txBody>
      </p:sp>
      <p:sp>
        <p:nvSpPr>
          <p:cNvPr id="205" name="Google Shape;180;p11"/>
          <p:cNvSpPr txBox="1"/>
          <p:nvPr>
            <p:ph type="body" idx="1"/>
          </p:nvPr>
        </p:nvSpPr>
        <p:spPr>
          <a:prstGeom prst="rect">
            <a:avLst/>
          </a:prstGeom>
        </p:spPr>
        <p:txBody>
          <a:bodyPr/>
          <a:lstStyle/>
          <a:p>
            <a:pPr marL="228600" indent="-228600">
              <a:spcBef>
                <a:spcPts val="0"/>
              </a:spcBef>
            </a:pPr>
            <a:r>
              <a:t>Defined using IDCAMS DEFINE – parameter NUMBERED</a:t>
            </a:r>
          </a:p>
          <a:p>
            <a:pPr marL="228600" indent="-228600"/>
            <a:r>
              <a:t>The file consists of a collection of pre-formatted, fixed-length, logical record slots </a:t>
            </a:r>
          </a:p>
          <a:p>
            <a:pPr marL="228600" indent="-228600"/>
            <a:r>
              <a:t>Each slot has a unique RRN</a:t>
            </a:r>
          </a:p>
          <a:p>
            <a:pPr marL="228600" indent="-228600"/>
            <a:r>
              <a:t>Each logical record occupies a slot and is stored and retrieved by RRN</a:t>
            </a:r>
          </a:p>
          <a:p>
            <a:pPr marL="228600" indent="-228600"/>
            <a:r>
              <a:t>Slots can be empty or occupied</a:t>
            </a:r>
          </a:p>
          <a:p>
            <a:pPr marL="228600" indent="-228600"/>
            <a:r>
              <a:t>Can be processed sequentially, directly, or skip sequentially </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07" name="Google Shape;185;p12"/>
          <p:cNvSpPr txBox="1"/>
          <p:nvPr>
            <p:ph type="title"/>
          </p:nvPr>
        </p:nvSpPr>
        <p:spPr>
          <a:prstGeom prst="rect">
            <a:avLst/>
          </a:prstGeom>
        </p:spPr>
        <p:txBody>
          <a:bodyPr/>
          <a:lstStyle/>
          <a:p>
            <a:pPr/>
            <a:r>
              <a:t>Fixed-Length Relative Record Data Set (RRDS)</a:t>
            </a:r>
          </a:p>
        </p:txBody>
      </p:sp>
      <p:sp>
        <p:nvSpPr>
          <p:cNvPr id="208" name="Google Shape;186;p12"/>
          <p:cNvSpPr txBox="1"/>
          <p:nvPr>
            <p:ph type="body" idx="1"/>
          </p:nvPr>
        </p:nvSpPr>
        <p:spPr>
          <a:prstGeom prst="rect">
            <a:avLst/>
          </a:prstGeom>
        </p:spPr>
        <p:txBody>
          <a:bodyPr/>
          <a:lstStyle/>
          <a:p>
            <a:pPr marL="228600" indent="-228600">
              <a:spcBef>
                <a:spcPts val="0"/>
              </a:spcBef>
            </a:pPr>
            <a:r>
              <a:t>Processing by RBA or key is not supported</a:t>
            </a:r>
          </a:p>
          <a:p>
            <a:pPr marL="228600" indent="-228600"/>
            <a:r>
              <a:t>When processing sequentially, empty slots are skipped</a:t>
            </a:r>
          </a:p>
          <a:p>
            <a:pPr marL="228600" indent="-228600"/>
            <a:r>
              <a:t>Typically, a RRDS is processed directly using the RRN </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10" name="Google Shape;191;p13"/>
          <p:cNvSpPr txBox="1"/>
          <p:nvPr>
            <p:ph type="title"/>
          </p:nvPr>
        </p:nvSpPr>
        <p:spPr>
          <a:prstGeom prst="rect">
            <a:avLst/>
          </a:prstGeom>
        </p:spPr>
        <p:txBody>
          <a:bodyPr/>
          <a:lstStyle/>
          <a:p>
            <a:pPr/>
            <a:r>
              <a:t>Access Method Control Block (ACB)</a:t>
            </a:r>
          </a:p>
        </p:txBody>
      </p:sp>
      <p:sp>
        <p:nvSpPr>
          <p:cNvPr id="211" name="Google Shape;192;p13"/>
          <p:cNvSpPr txBox="1"/>
          <p:nvPr>
            <p:ph type="body" idx="1"/>
          </p:nvPr>
        </p:nvSpPr>
        <p:spPr>
          <a:prstGeom prst="rect">
            <a:avLst/>
          </a:prstGeom>
        </p:spPr>
        <p:txBody>
          <a:bodyPr/>
          <a:lstStyle/>
          <a:p>
            <a:pPr marL="228600" indent="-228600">
              <a:spcBef>
                <a:spcPts val="0"/>
              </a:spcBef>
            </a:pPr>
            <a:r>
              <a:t>Similar in function to a DCB for QSAM</a:t>
            </a:r>
          </a:p>
          <a:p>
            <a:pPr marL="228600" indent="-228600"/>
            <a:r>
              <a:t>Contains logical information about the VSAM dataset</a:t>
            </a:r>
          </a:p>
          <a:p>
            <a:pPr marL="228600" indent="-228600"/>
            <a:r>
              <a:t>Used by OPEN and CLOSE</a:t>
            </a:r>
          </a:p>
          <a:p>
            <a:pPr marL="228600" indent="-228600"/>
            <a:r>
              <a:t>Can be created by the ACB macro at assembly time, and by the GENCB macro at execution time</a:t>
            </a:r>
          </a:p>
        </p:txBody>
      </p:sp>
      <p:sp>
        <p:nvSpPr>
          <p:cNvPr id="212" name="Google Shape;193;p13"/>
          <p:cNvSpPr txBox="1"/>
          <p:nvPr/>
        </p:nvSpPr>
        <p:spPr>
          <a:xfrm>
            <a:off x="1135222" y="5019471"/>
            <a:ext cx="9850219"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https://www.ibm.com/docs/en/zos/2.4.0?topic=instructions-introduction-vsam-programming</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14" name="Google Shape;198;p14"/>
          <p:cNvSpPr txBox="1"/>
          <p:nvPr>
            <p:ph type="title"/>
          </p:nvPr>
        </p:nvSpPr>
        <p:spPr>
          <a:prstGeom prst="rect">
            <a:avLst/>
          </a:prstGeom>
        </p:spPr>
        <p:txBody>
          <a:bodyPr/>
          <a:lstStyle/>
          <a:p>
            <a:pPr/>
            <a:r>
              <a:t>Start with these ACB fields</a:t>
            </a:r>
          </a:p>
        </p:txBody>
      </p:sp>
      <p:sp>
        <p:nvSpPr>
          <p:cNvPr id="215" name="Google Shape;199;p14"/>
          <p:cNvSpPr txBox="1"/>
          <p:nvPr>
            <p:ph type="body" idx="1"/>
          </p:nvPr>
        </p:nvSpPr>
        <p:spPr>
          <a:prstGeom prst="rect">
            <a:avLst/>
          </a:prstGeom>
        </p:spPr>
        <p:txBody>
          <a:bodyPr/>
          <a:lstStyle/>
          <a:p>
            <a:pPr marL="228600" indent="-228600">
              <a:spcBef>
                <a:spcPts val="0"/>
              </a:spcBef>
              <a:defRPr b="1"/>
            </a:pPr>
            <a:r>
              <a:t>AM – </a:t>
            </a:r>
            <a:r>
              <a:rPr b="0"/>
              <a:t>Specifies the access method is VSAM</a:t>
            </a:r>
            <a:endParaRPr b="0"/>
          </a:p>
          <a:p>
            <a:pPr marL="228600" indent="-228600">
              <a:defRPr b="1"/>
            </a:pPr>
            <a:r>
              <a:t>DDNAME</a:t>
            </a:r>
            <a:r>
              <a:rPr b="0"/>
              <a:t> – a logical link to the physical file name in the JCL</a:t>
            </a:r>
            <a:endParaRPr b="0"/>
          </a:p>
          <a:p>
            <a:pPr marL="228600" indent="-228600">
              <a:defRPr b="1"/>
            </a:pPr>
            <a:r>
              <a:t>EXLST</a:t>
            </a:r>
            <a:r>
              <a:rPr b="0"/>
              <a:t> – the address of one or more exit routines</a:t>
            </a:r>
            <a:endParaRPr b="0"/>
          </a:p>
          <a:p>
            <a:pPr marL="228600" indent="-228600">
              <a:defRPr b="1"/>
            </a:pPr>
            <a:r>
              <a:t>MACRF</a:t>
            </a:r>
            <a:r>
              <a:rPr b="0"/>
              <a:t> – one or more parms that describe the types of processing you will do with the file. There are many options here.</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17" name="Google Shape;204;p15"/>
          <p:cNvSpPr txBox="1"/>
          <p:nvPr>
            <p:ph type="title"/>
          </p:nvPr>
        </p:nvSpPr>
        <p:spPr>
          <a:xfrm>
            <a:off x="799289" y="481857"/>
            <a:ext cx="10515601" cy="1325564"/>
          </a:xfrm>
          <a:prstGeom prst="rect">
            <a:avLst/>
          </a:prstGeom>
        </p:spPr>
        <p:txBody>
          <a:bodyPr/>
          <a:lstStyle/>
          <a:p>
            <a:pPr/>
            <a:r>
              <a:t>Start With These ACB MACRF Parms</a:t>
            </a:r>
          </a:p>
        </p:txBody>
      </p:sp>
      <p:graphicFrame>
        <p:nvGraphicFramePr>
          <p:cNvPr id="218" name="Google Shape;205;p15"/>
          <p:cNvGraphicFramePr/>
          <p:nvPr/>
        </p:nvGraphicFramePr>
        <p:xfrm>
          <a:off x="799289" y="1807419"/>
          <a:ext cx="10515601" cy="3250901"/>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652074"/>
                <a:gridCol w="8863525"/>
              </a:tblGrid>
              <a:tr h="392550">
                <a:tc>
                  <a:txBody>
                    <a:bodyPr/>
                    <a:lstStyle/>
                    <a:p>
                      <a:pPr algn="l">
                        <a:defRPr b="0" sz="1800">
                          <a:solidFill>
                            <a:srgbClr val="000000"/>
                          </a:solidFill>
                        </a:defRPr>
                      </a:pPr>
                      <a:r>
                        <a:rPr b="1">
                          <a:solidFill>
                            <a:srgbClr val="FFFFFF"/>
                          </a:solidFill>
                          <a:sym typeface="Arial"/>
                        </a:rPr>
                        <a:t>MACRF Parm</a:t>
                      </a:r>
                    </a:p>
                  </a:txBody>
                  <a:tcPr marL="45725" marR="45725" marT="45725" marB="45725" anchor="t" anchorCtr="0" horzOverflow="overflow"/>
                </a:tc>
                <a:tc>
                  <a:txBody>
                    <a:bodyPr/>
                    <a:lstStyle/>
                    <a:p>
                      <a:pPr algn="l">
                        <a:defRPr b="0" sz="1800">
                          <a:solidFill>
                            <a:srgbClr val="000000"/>
                          </a:solidFill>
                        </a:defRPr>
                      </a:pPr>
                      <a:r>
                        <a:rPr b="1">
                          <a:solidFill>
                            <a:srgbClr val="FFFFFF"/>
                          </a:solidFill>
                          <a:sym typeface="Arial"/>
                        </a:rPr>
                        <a:t>Meaning</a:t>
                      </a:r>
                    </a:p>
                  </a:txBody>
                  <a:tcPr marL="45725" marR="45725" marT="45725" marB="45725" anchor="t" anchorCtr="0" horzOverflow="overflow"/>
                </a:tc>
              </a:tr>
              <a:tr h="644075">
                <a:tc>
                  <a:txBody>
                    <a:bodyPr/>
                    <a:lstStyle/>
                    <a:p>
                      <a:pPr algn="l">
                        <a:defRPr sz="1800"/>
                      </a:pPr>
                      <a:r>
                        <a:rPr>
                          <a:sym typeface="Arial"/>
                        </a:rPr>
                        <a:t>ADR</a:t>
                      </a:r>
                    </a:p>
                  </a:txBody>
                  <a:tcPr marL="45725" marR="45725" marT="45725" marB="45725" anchor="t" anchorCtr="0" horzOverflow="overflow"/>
                </a:tc>
                <a:tc>
                  <a:txBody>
                    <a:bodyPr/>
                    <a:lstStyle/>
                    <a:p>
                      <a:pPr algn="l">
                        <a:defRPr sz="1800"/>
                      </a:pPr>
                      <a:r>
                        <a:rPr>
                          <a:sym typeface="Arial"/>
                        </a:rPr>
                        <a:t>Addressed access to a KSDS or ESDS. RBA search arguments. Sequential access is by entry sequence</a:t>
                      </a:r>
                    </a:p>
                  </a:txBody>
                  <a:tcPr marL="45725" marR="45725" marT="45725" marB="45725" anchor="t" anchorCtr="0" horzOverflow="overflow"/>
                </a:tc>
              </a:tr>
              <a:tr h="644075">
                <a:tc>
                  <a:txBody>
                    <a:bodyPr/>
                    <a:lstStyle/>
                    <a:p>
                      <a:pPr algn="l">
                        <a:defRPr sz="1800"/>
                      </a:pPr>
                      <a:r>
                        <a:rPr u="sng">
                          <a:sym typeface="Arial"/>
                        </a:rPr>
                        <a:t>KEY</a:t>
                      </a:r>
                    </a:p>
                  </a:txBody>
                  <a:tcPr marL="45725" marR="45725" marT="45725" marB="45725" anchor="t" anchorCtr="0" horzOverflow="overflow"/>
                </a:tc>
                <a:tc>
                  <a:txBody>
                    <a:bodyPr/>
                    <a:lstStyle/>
                    <a:p>
                      <a:pPr algn="l">
                        <a:defRPr sz="1800"/>
                      </a:pPr>
                      <a:r>
                        <a:rPr>
                          <a:sym typeface="Arial"/>
                        </a:rPr>
                        <a:t>Keyed access to a KSDS or RRDS. Keys or RRNs search arguments. Sequential access by key for KSDS, by RRN for RRDS </a:t>
                      </a:r>
                    </a:p>
                  </a:txBody>
                  <a:tcPr marL="45725" marR="45725" marT="45725" marB="45725" anchor="t" anchorCtr="0" horzOverflow="overflow"/>
                </a:tc>
              </a:tr>
              <a:tr h="392550">
                <a:tc>
                  <a:txBody>
                    <a:bodyPr/>
                    <a:lstStyle/>
                    <a:p>
                      <a:pPr algn="l">
                        <a:defRPr sz="1800"/>
                      </a:pPr>
                      <a:r>
                        <a:rPr>
                          <a:sym typeface="Arial"/>
                        </a:rPr>
                        <a:t>DIR</a:t>
                      </a:r>
                    </a:p>
                  </a:txBody>
                  <a:tcPr marL="45725" marR="45725" marT="45725" marB="45725" anchor="t" anchorCtr="0" horzOverflow="overflow"/>
                </a:tc>
                <a:tc>
                  <a:txBody>
                    <a:bodyPr/>
                    <a:lstStyle/>
                    <a:p>
                      <a:pPr algn="l">
                        <a:defRPr sz="1800"/>
                      </a:pPr>
                      <a:r>
                        <a:rPr>
                          <a:sym typeface="Arial"/>
                        </a:rPr>
                        <a:t>Direct Access to a KSDS, ESDS, or RRDS</a:t>
                      </a:r>
                    </a:p>
                  </a:txBody>
                  <a:tcPr marL="45725" marR="45725" marT="45725" marB="45725" anchor="t" anchorCtr="0" horzOverflow="overflow"/>
                </a:tc>
              </a:tr>
              <a:tr h="392550">
                <a:tc>
                  <a:txBody>
                    <a:bodyPr/>
                    <a:lstStyle/>
                    <a:p>
                      <a:pPr algn="l">
                        <a:defRPr sz="1800"/>
                      </a:pPr>
                      <a:r>
                        <a:rPr u="sng">
                          <a:sym typeface="Arial"/>
                        </a:rPr>
                        <a:t>SEQ</a:t>
                      </a:r>
                    </a:p>
                  </a:txBody>
                  <a:tcPr marL="45725" marR="45725" marT="45725" marB="45725" anchor="t" anchorCtr="0" horzOverflow="overflow"/>
                </a:tc>
                <a:tc>
                  <a:txBody>
                    <a:bodyPr/>
                    <a:lstStyle/>
                    <a:p>
                      <a:pPr algn="l">
                        <a:defRPr sz="1800"/>
                      </a:pPr>
                      <a:r>
                        <a:rPr>
                          <a:sym typeface="Arial"/>
                        </a:rPr>
                        <a:t>Sequential access to a KSDS, ESDS, or RRDS</a:t>
                      </a:r>
                    </a:p>
                  </a:txBody>
                  <a:tcPr marL="45725" marR="45725" marT="45725" marB="45725" anchor="t" anchorCtr="0" horzOverflow="overflow"/>
                </a:tc>
              </a:tr>
              <a:tr h="392550">
                <a:tc>
                  <a:txBody>
                    <a:bodyPr/>
                    <a:lstStyle/>
                    <a:p>
                      <a:pPr algn="l">
                        <a:defRPr sz="1800"/>
                      </a:pPr>
                      <a:r>
                        <a:rPr>
                          <a:sym typeface="Arial"/>
                        </a:rPr>
                        <a:t>SKP</a:t>
                      </a:r>
                    </a:p>
                  </a:txBody>
                  <a:tcPr marL="45725" marR="45725" marT="45725" marB="45725" anchor="t" anchorCtr="0" horzOverflow="overflow"/>
                </a:tc>
                <a:tc>
                  <a:txBody>
                    <a:bodyPr/>
                    <a:lstStyle/>
                    <a:p>
                      <a:pPr algn="l">
                        <a:defRPr sz="1800"/>
                      </a:pPr>
                      <a:r>
                        <a:rPr>
                          <a:sym typeface="Arial"/>
                        </a:rPr>
                        <a:t>Skip-sequential access to a KSDS or RRDS. Used only with keyed access in a forward direction.</a:t>
                      </a:r>
                    </a:p>
                  </a:txBody>
                  <a:tcPr marL="45725" marR="45725" marT="45725" marB="45725" anchor="t" anchorCtr="0" horzOverflow="overflow"/>
                </a:tc>
              </a:tr>
              <a:tr h="392550">
                <a:tc>
                  <a:txBody>
                    <a:bodyPr/>
                    <a:lstStyle/>
                    <a:p>
                      <a:pPr algn="l">
                        <a:defRPr sz="1800"/>
                      </a:pPr>
                      <a:r>
                        <a:rPr>
                          <a:sym typeface="Arial"/>
                        </a:rPr>
                        <a:t>RST</a:t>
                      </a:r>
                    </a:p>
                  </a:txBody>
                  <a:tcPr marL="45725" marR="45725" marT="45725" marB="45725" anchor="t" anchorCtr="0" horzOverflow="overflow"/>
                </a:tc>
                <a:tc>
                  <a:txBody>
                    <a:bodyPr/>
                    <a:lstStyle/>
                    <a:p>
                      <a:pPr algn="l">
                        <a:defRPr sz="1800"/>
                      </a:pPr>
                      <a:r>
                        <a:rPr>
                          <a:sym typeface="Arial"/>
                        </a:rPr>
                        <a:t>Data set must be reusable. When opened, the RBA is set to 0.</a:t>
                      </a:r>
                    </a:p>
                  </a:txBody>
                  <a:tcPr marL="45725" marR="45725" marT="45725" marB="45725" anchor="t" anchorCtr="0" horzOverflow="overflow">
                    <a:lnB>
                      <a:solidFill>
                        <a:srgbClr val="000000">
                          <a:alpha val="0"/>
                        </a:srgbClr>
                      </a:solidFill>
                    </a:lnB>
                  </a:tcPr>
                </a:tc>
              </a:tr>
            </a:tbl>
          </a:graphicData>
        </a:graphic>
      </p:graphicFrame>
      <p:sp>
        <p:nvSpPr>
          <p:cNvPr id="219" name="Google Shape;206;p15"/>
          <p:cNvSpPr txBox="1"/>
          <p:nvPr/>
        </p:nvSpPr>
        <p:spPr>
          <a:xfrm>
            <a:off x="845014" y="5367866"/>
            <a:ext cx="10424150" cy="12093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marL="285750" indent="-285750">
              <a:buClr>
                <a:srgbClr val="000000"/>
              </a:buClr>
              <a:buSzPts val="1800"/>
              <a:buFont typeface="Arial"/>
              <a:buChar char="•"/>
              <a:defRPr sz="1800">
                <a:latin typeface="Calibri"/>
                <a:ea typeface="Calibri"/>
                <a:cs typeface="Calibri"/>
                <a:sym typeface="Calibri"/>
              </a:defRPr>
            </a:pPr>
            <a:r>
              <a:t>Underlined parms are the default</a:t>
            </a:r>
          </a:p>
          <a:p>
            <a:pPr marL="285750" indent="-285750">
              <a:buClr>
                <a:srgbClr val="000000"/>
              </a:buClr>
              <a:buSzPts val="1800"/>
              <a:buFont typeface="Arial"/>
              <a:buChar char="•"/>
              <a:defRPr sz="1800">
                <a:latin typeface="Calibri"/>
                <a:ea typeface="Calibri"/>
                <a:cs typeface="Calibri"/>
                <a:sym typeface="Calibri"/>
              </a:defRPr>
            </a:pPr>
            <a:r>
              <a:t>Multiple parms of the same category can be included.  For example, you could select DIR and SEQ in the same ACB</a:t>
            </a:r>
          </a:p>
          <a:p>
            <a:pPr marL="285750" indent="-285750">
              <a:buClr>
                <a:srgbClr val="000000"/>
              </a:buClr>
              <a:buSzPts val="1800"/>
              <a:buFont typeface="Arial"/>
              <a:buChar char="•"/>
              <a:defRPr sz="1800">
                <a:latin typeface="Calibri"/>
                <a:ea typeface="Calibri"/>
                <a:cs typeface="Calibri"/>
                <a:sym typeface="Calibri"/>
              </a:defRPr>
            </a:pPr>
            <a:r>
              <a:t>The ACB specifies all the options that can be used with the cluster</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21" name="Google Shape;211;p16"/>
          <p:cNvSpPr txBox="1"/>
          <p:nvPr>
            <p:ph type="title"/>
          </p:nvPr>
        </p:nvSpPr>
        <p:spPr>
          <a:xfrm>
            <a:off x="799289" y="481857"/>
            <a:ext cx="10515601" cy="1325564"/>
          </a:xfrm>
          <a:prstGeom prst="rect">
            <a:avLst/>
          </a:prstGeom>
        </p:spPr>
        <p:txBody>
          <a:bodyPr/>
          <a:lstStyle/>
          <a:p>
            <a:pPr/>
            <a:r>
              <a:t>Start With These ACB MACRF Parms</a:t>
            </a:r>
          </a:p>
        </p:txBody>
      </p:sp>
      <p:graphicFrame>
        <p:nvGraphicFramePr>
          <p:cNvPr id="222" name="Google Shape;212;p16"/>
          <p:cNvGraphicFramePr/>
          <p:nvPr/>
        </p:nvGraphicFramePr>
        <p:xfrm>
          <a:off x="838200" y="2023353"/>
          <a:ext cx="10515600" cy="1144426"/>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2060650"/>
                <a:gridCol w="8454950"/>
              </a:tblGrid>
              <a:tr h="377975">
                <a:tc>
                  <a:txBody>
                    <a:bodyPr/>
                    <a:lstStyle/>
                    <a:p>
                      <a:pPr algn="l">
                        <a:defRPr b="0" sz="1800">
                          <a:solidFill>
                            <a:srgbClr val="000000"/>
                          </a:solidFill>
                        </a:defRPr>
                      </a:pPr>
                      <a:r>
                        <a:rPr b="1">
                          <a:solidFill>
                            <a:srgbClr val="FFFFFF"/>
                          </a:solidFill>
                          <a:sym typeface="Arial"/>
                        </a:rPr>
                        <a:t>MACRF PARM</a:t>
                      </a:r>
                    </a:p>
                  </a:txBody>
                  <a:tcPr marL="45725" marR="45725" marT="45725" marB="45725" anchor="t" anchorCtr="0" horzOverflow="overflow"/>
                </a:tc>
                <a:tc>
                  <a:txBody>
                    <a:bodyPr/>
                    <a:lstStyle/>
                    <a:p>
                      <a:pPr algn="l">
                        <a:defRPr b="0" sz="1800">
                          <a:solidFill>
                            <a:srgbClr val="000000"/>
                          </a:solidFill>
                        </a:defRPr>
                      </a:pPr>
                      <a:r>
                        <a:rPr b="1">
                          <a:solidFill>
                            <a:srgbClr val="FFFFFF"/>
                          </a:solidFill>
                          <a:sym typeface="Arial"/>
                        </a:rPr>
                        <a:t>Meaning</a:t>
                      </a:r>
                    </a:p>
                  </a:txBody>
                  <a:tcPr marL="45725" marR="45725" marT="45725" marB="45725" anchor="t" anchorCtr="0" horzOverflow="overflow"/>
                </a:tc>
              </a:tr>
              <a:tr h="383225">
                <a:tc>
                  <a:txBody>
                    <a:bodyPr/>
                    <a:lstStyle/>
                    <a:p>
                      <a:pPr algn="l">
                        <a:defRPr sz="1800"/>
                      </a:pPr>
                      <a:r>
                        <a:rPr>
                          <a:sym typeface="Arial"/>
                        </a:rPr>
                        <a:t>IN</a:t>
                      </a:r>
                    </a:p>
                  </a:txBody>
                  <a:tcPr marL="45725" marR="45725" marT="45725" marB="45725" anchor="t" anchorCtr="0" horzOverflow="overflow"/>
                </a:tc>
                <a:tc>
                  <a:txBody>
                    <a:bodyPr/>
                    <a:lstStyle/>
                    <a:p>
                      <a:pPr algn="l">
                        <a:defRPr sz="1800"/>
                      </a:pPr>
                      <a:r>
                        <a:rPr>
                          <a:sym typeface="Arial"/>
                        </a:rPr>
                        <a:t>Retrieval of records for KSDS, ESDS,  and RRDS. Use GET.</a:t>
                      </a:r>
                    </a:p>
                  </a:txBody>
                  <a:tcPr marL="45725" marR="45725" marT="45725" marB="45725" anchor="t" anchorCtr="0" horzOverflow="overflow"/>
                </a:tc>
              </a:tr>
              <a:tr h="383225">
                <a:tc>
                  <a:txBody>
                    <a:bodyPr/>
                    <a:lstStyle/>
                    <a:p>
                      <a:pPr algn="l">
                        <a:defRPr sz="1800"/>
                      </a:pPr>
                      <a:r>
                        <a:rPr>
                          <a:sym typeface="Arial"/>
                        </a:rPr>
                        <a:t>OUT</a:t>
                      </a:r>
                    </a:p>
                  </a:txBody>
                  <a:tcPr marL="45725" marR="45725" marT="45725" marB="45725" anchor="t" anchorCtr="0" horzOverflow="overflow"/>
                </a:tc>
                <a:tc>
                  <a:txBody>
                    <a:bodyPr/>
                    <a:lstStyle/>
                    <a:p>
                      <a:pPr algn="l">
                        <a:defRPr sz="1800"/>
                      </a:pPr>
                      <a:r>
                        <a:rPr>
                          <a:sym typeface="Arial"/>
                        </a:rPr>
                        <a:t>Storage of records for KSDS, ESDS, and RRDS. Update of records in a KSDS, ESDS, and RRDS. Deletion of records in a KSDS or RRDS. Also supports GET.</a:t>
                      </a:r>
                    </a:p>
                  </a:txBody>
                  <a:tcPr marL="45725" marR="45725" marT="45725" marB="45725" anchor="t" anchorCtr="0" horzOverflow="overflow"/>
                </a:tc>
              </a:tr>
            </a:tbl>
          </a:graphicData>
        </a:graphic>
      </p:graphicFrame>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24" name="Google Shape;217;p17"/>
          <p:cNvSpPr txBox="1"/>
          <p:nvPr>
            <p:ph type="title"/>
          </p:nvPr>
        </p:nvSpPr>
        <p:spPr>
          <a:prstGeom prst="rect">
            <a:avLst/>
          </a:prstGeom>
        </p:spPr>
        <p:txBody>
          <a:bodyPr/>
          <a:lstStyle/>
          <a:p>
            <a:pPr/>
            <a:r>
              <a:t>ACB Example:</a:t>
            </a:r>
          </a:p>
        </p:txBody>
      </p:sp>
      <p:sp>
        <p:nvSpPr>
          <p:cNvPr id="225" name="Google Shape;218;p17"/>
          <p:cNvSpPr txBox="1"/>
          <p:nvPr>
            <p:ph type="body" idx="1"/>
          </p:nvPr>
        </p:nvSpPr>
        <p:spPr>
          <a:prstGeom prst="rect">
            <a:avLst/>
          </a:prstGeom>
        </p:spPr>
        <p:txBody>
          <a:bodyPr/>
          <a:lstStyle/>
          <a:p>
            <a:pPr marL="0" indent="0">
              <a:spcBef>
                <a:spcPts val="0"/>
              </a:spcBef>
              <a:buSzTx/>
              <a:buNone/>
              <a:defRPr>
                <a:latin typeface="Courier New"/>
                <a:ea typeface="Courier New"/>
                <a:cs typeface="Courier New"/>
                <a:sym typeface="Courier New"/>
              </a:defRPr>
            </a:pPr>
            <a:r>
              <a:t>FILEOUT  ACB   AM=VSAM, </a:t>
            </a:r>
          </a:p>
          <a:p>
            <a:pPr marL="0" indent="0">
              <a:buSzTx/>
              <a:buNone/>
              <a:defRPr>
                <a:latin typeface="Courier New"/>
                <a:ea typeface="Courier New"/>
                <a:cs typeface="Courier New"/>
                <a:sym typeface="Courier New"/>
              </a:defRPr>
            </a:pPr>
            <a:r>
              <a:t>               MACRF=(KEY,SEQ,OUT), </a:t>
            </a:r>
          </a:p>
          <a:p>
            <a:pPr marL="0" indent="0">
              <a:buSzTx/>
              <a:buNone/>
              <a:defRPr>
                <a:latin typeface="Courier New"/>
                <a:ea typeface="Courier New"/>
                <a:cs typeface="Courier New"/>
                <a:sym typeface="Courier New"/>
              </a:defRPr>
            </a:pPr>
            <a:r>
              <a:t>               DDNAME=FILEOUT </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27" name="Google Shape;223;p18"/>
          <p:cNvSpPr txBox="1"/>
          <p:nvPr>
            <p:ph type="title"/>
          </p:nvPr>
        </p:nvSpPr>
        <p:spPr>
          <a:prstGeom prst="rect">
            <a:avLst/>
          </a:prstGeom>
        </p:spPr>
        <p:txBody>
          <a:bodyPr/>
          <a:lstStyle/>
          <a:p>
            <a:pPr/>
            <a:r>
              <a:t>Request Parameter List (RPL)</a:t>
            </a:r>
          </a:p>
        </p:txBody>
      </p:sp>
      <p:sp>
        <p:nvSpPr>
          <p:cNvPr id="228" name="Google Shape;224;p18"/>
          <p:cNvSpPr txBox="1"/>
          <p:nvPr>
            <p:ph type="body" idx="1"/>
          </p:nvPr>
        </p:nvSpPr>
        <p:spPr>
          <a:prstGeom prst="rect">
            <a:avLst/>
          </a:prstGeom>
        </p:spPr>
        <p:txBody>
          <a:bodyPr/>
          <a:lstStyle/>
          <a:p>
            <a:pPr marL="228600" indent="-228600">
              <a:spcBef>
                <a:spcPts val="0"/>
              </a:spcBef>
            </a:pPr>
            <a:r>
              <a:t>Used to generate a request parameter list.</a:t>
            </a:r>
          </a:p>
          <a:p>
            <a:pPr marL="228600" indent="-228600"/>
            <a:r>
              <a:t>A request that describes a specific GET or PUT operation</a:t>
            </a:r>
          </a:p>
          <a:p>
            <a:pPr marL="228600" indent="-228600"/>
            <a:r>
              <a:t>The options it contains should be compatible with the options described in the ACB</a:t>
            </a:r>
          </a:p>
          <a:p>
            <a:pPr marL="228600" indent="-228600"/>
            <a:r>
              <a:t>Lots of possible parameters</a:t>
            </a:r>
          </a:p>
          <a:p>
            <a:pPr marL="228600" indent="-228600"/>
            <a:r>
              <a:t>https://www.ibm.com/docs/en/zos/2.4.0?topic=examples-rplgenerate-request-parameter-list-assembly-time</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30" name="Google Shape;230;p19"/>
          <p:cNvSpPr txBox="1"/>
          <p:nvPr>
            <p:ph type="title"/>
          </p:nvPr>
        </p:nvSpPr>
        <p:spPr>
          <a:prstGeom prst="rect">
            <a:avLst/>
          </a:prstGeom>
        </p:spPr>
        <p:txBody>
          <a:bodyPr/>
          <a:lstStyle/>
          <a:p>
            <a:pPr/>
            <a:r>
              <a:t>Start with these RPL Parms (there are more)</a:t>
            </a:r>
          </a:p>
        </p:txBody>
      </p:sp>
      <p:graphicFrame>
        <p:nvGraphicFramePr>
          <p:cNvPr id="231" name="Google Shape;231;p19"/>
          <p:cNvGraphicFramePr/>
          <p:nvPr/>
        </p:nvGraphicFramePr>
        <p:xfrm>
          <a:off x="618067" y="1917700"/>
          <a:ext cx="10955876" cy="2595951"/>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573775"/>
                <a:gridCol w="9382100"/>
              </a:tblGrid>
              <a:tr h="370850">
                <a:tc>
                  <a:txBody>
                    <a:bodyPr/>
                    <a:lstStyle/>
                    <a:p>
                      <a:pPr algn="l">
                        <a:defRPr b="0" sz="1800">
                          <a:solidFill>
                            <a:srgbClr val="000000"/>
                          </a:solidFill>
                        </a:defRPr>
                      </a:pPr>
                      <a:r>
                        <a:rPr b="1">
                          <a:solidFill>
                            <a:srgbClr val="FFFFFF"/>
                          </a:solidFill>
                          <a:sym typeface="Arial"/>
                        </a:rPr>
                        <a:t>RPL Parm</a:t>
                      </a:r>
                    </a:p>
                  </a:txBody>
                  <a:tcPr marL="45725" marR="45725" marT="45725" marB="45725" anchor="t" anchorCtr="0" horzOverflow="overflow"/>
                </a:tc>
                <a:tc>
                  <a:txBody>
                    <a:bodyPr/>
                    <a:lstStyle/>
                    <a:p>
                      <a:pPr algn="l">
                        <a:defRPr b="0" sz="1800">
                          <a:solidFill>
                            <a:srgbClr val="000000"/>
                          </a:solidFill>
                        </a:defRPr>
                      </a:pPr>
                      <a:r>
                        <a:rPr b="1">
                          <a:solidFill>
                            <a:srgbClr val="FFFFFF"/>
                          </a:solidFill>
                          <a:sym typeface="Arial"/>
                        </a:rPr>
                        <a:t>Meaning</a:t>
                      </a:r>
                    </a:p>
                  </a:txBody>
                  <a:tcPr marL="45725" marR="45725" marT="45725" marB="45725" anchor="t" anchorCtr="0" horzOverflow="overflow"/>
                </a:tc>
              </a:tr>
              <a:tr h="370850">
                <a:tc>
                  <a:txBody>
                    <a:bodyPr/>
                    <a:lstStyle/>
                    <a:p>
                      <a:pPr algn="l">
                        <a:defRPr sz="1800"/>
                      </a:pPr>
                      <a:r>
                        <a:rPr>
                          <a:sym typeface="Arial"/>
                        </a:rPr>
                        <a:t>ACB </a:t>
                      </a:r>
                    </a:p>
                  </a:txBody>
                  <a:tcPr marL="45725" marR="45725" marT="45725" marB="45725" anchor="t" anchorCtr="0" horzOverflow="overflow"/>
                </a:tc>
                <a:tc>
                  <a:txBody>
                    <a:bodyPr/>
                    <a:lstStyle/>
                    <a:p>
                      <a:pPr algn="l">
                        <a:defRPr sz="1800"/>
                      </a:pPr>
                      <a:r>
                        <a:rPr>
                          <a:sym typeface="Arial"/>
                        </a:rPr>
                        <a:t>The address Names the ACB associated with this RPL request </a:t>
                      </a:r>
                    </a:p>
                  </a:txBody>
                  <a:tcPr marL="45725" marR="45725" marT="45725" marB="45725" anchor="t" anchorCtr="0" horzOverflow="overflow"/>
                </a:tc>
              </a:tr>
              <a:tr h="370850">
                <a:tc>
                  <a:txBody>
                    <a:bodyPr/>
                    <a:lstStyle/>
                    <a:p>
                      <a:pPr algn="l">
                        <a:defRPr sz="1800"/>
                      </a:pPr>
                      <a:r>
                        <a:rPr>
                          <a:sym typeface="Arial"/>
                        </a:rPr>
                        <a:t>AREA</a:t>
                      </a:r>
                    </a:p>
                  </a:txBody>
                  <a:tcPr marL="45725" marR="45725" marT="45725" marB="45725" anchor="t" anchorCtr="0" horzOverflow="overflow"/>
                </a:tc>
                <a:tc>
                  <a:txBody>
                    <a:bodyPr/>
                    <a:lstStyle/>
                    <a:p>
                      <a:pPr algn="l">
                        <a:defRPr sz="1800"/>
                      </a:pPr>
                      <a:r>
                        <a:rPr>
                          <a:sym typeface="Arial"/>
                        </a:rPr>
                        <a:t>The address of a work area where a record (or the address of a record) will be delivered</a:t>
                      </a:r>
                    </a:p>
                  </a:txBody>
                  <a:tcPr marL="45725" marR="45725" marT="45725" marB="45725" anchor="t" anchorCtr="0" horzOverflow="overflow"/>
                </a:tc>
              </a:tr>
              <a:tr h="370850">
                <a:tc>
                  <a:txBody>
                    <a:bodyPr/>
                    <a:lstStyle/>
                    <a:p>
                      <a:pPr algn="l">
                        <a:defRPr sz="1800"/>
                      </a:pPr>
                      <a:r>
                        <a:rPr>
                          <a:sym typeface="Arial"/>
                        </a:rPr>
                        <a:t>AREALEN</a:t>
                      </a:r>
                    </a:p>
                  </a:txBody>
                  <a:tcPr marL="45725" marR="45725" marT="45725" marB="45725" anchor="t" anchorCtr="0" horzOverflow="overflow"/>
                </a:tc>
                <a:tc>
                  <a:txBody>
                    <a:bodyPr/>
                    <a:lstStyle/>
                    <a:p>
                      <a:pPr algn="l">
                        <a:defRPr sz="1800"/>
                      </a:pPr>
                      <a:r>
                        <a:rPr>
                          <a:sym typeface="Arial"/>
                        </a:rPr>
                        <a:t>A length that is &gt;= the length of a fixed-size record (or field) , or &gt;= the max length of a variable-length record used in this request</a:t>
                      </a:r>
                    </a:p>
                  </a:txBody>
                  <a:tcPr marL="45725" marR="45725" marT="45725" marB="45725" anchor="t" anchorCtr="0" horzOverflow="overflow"/>
                </a:tc>
              </a:tr>
              <a:tr h="370850">
                <a:tc>
                  <a:txBody>
                    <a:bodyPr/>
                    <a:lstStyle/>
                    <a:p>
                      <a:pPr algn="l">
                        <a:defRPr sz="1800"/>
                      </a:pPr>
                      <a:r>
                        <a:rPr>
                          <a:sym typeface="Arial"/>
                        </a:rPr>
                        <a:t>RECLEN</a:t>
                      </a:r>
                    </a:p>
                  </a:txBody>
                  <a:tcPr marL="45725" marR="45725" marT="45725" marB="45725" anchor="t" anchorCtr="0" horzOverflow="overflow"/>
                </a:tc>
                <a:tc>
                  <a:txBody>
                    <a:bodyPr/>
                    <a:lstStyle/>
                    <a:p>
                      <a:pPr marL="285750" indent="-285750" algn="l">
                        <a:buClr>
                          <a:srgbClr val="000000"/>
                        </a:buClr>
                        <a:buSzPts val="1800"/>
                        <a:buFont typeface="Arial"/>
                        <a:buChar char="•"/>
                        <a:defRPr sz="1800">
                          <a:sym typeface="Arial"/>
                        </a:defRPr>
                      </a:pPr>
                      <a:r>
                        <a:t>for PUTs – the length of the record being stored</a:t>
                      </a:r>
                    </a:p>
                    <a:p>
                      <a:pPr marL="285750" indent="-285750" algn="l">
                        <a:buClr>
                          <a:srgbClr val="000000"/>
                        </a:buClr>
                        <a:buSzPts val="1800"/>
                        <a:buFont typeface="Arial"/>
                        <a:buChar char="•"/>
                        <a:defRPr sz="1800">
                          <a:sym typeface="Arial"/>
                        </a:defRPr>
                      </a:pPr>
                      <a:r>
                        <a:t>for GETs – VSAM stores the length of the record it retrieved in this field</a:t>
                      </a:r>
                    </a:p>
                  </a:txBody>
                  <a:tcPr marL="45725" marR="45725" marT="45725" marB="45725" anchor="t" anchorCtr="0" horzOverflow="overflow"/>
                </a:tc>
              </a:tr>
              <a:tr h="370850">
                <a:tc>
                  <a:txBody>
                    <a:bodyPr/>
                    <a:lstStyle/>
                    <a:p>
                      <a:pPr algn="l">
                        <a:defRPr sz="1800"/>
                      </a:pPr>
                      <a:r>
                        <a:rPr>
                          <a:sym typeface="Arial"/>
                        </a:rPr>
                        <a:t>ARG</a:t>
                      </a:r>
                    </a:p>
                  </a:txBody>
                  <a:tcPr marL="45725" marR="45725" marT="45725" marB="45725" anchor="t" anchorCtr="0" horzOverflow="overflow"/>
                </a:tc>
                <a:tc>
                  <a:txBody>
                    <a:bodyPr/>
                    <a:lstStyle/>
                    <a:p>
                      <a:pPr marL="285750" indent="-285750" algn="l">
                        <a:buClr>
                          <a:srgbClr val="000000"/>
                        </a:buClr>
                        <a:buSzPts val="1800"/>
                        <a:buFont typeface="Arial"/>
                        <a:buChar char="•"/>
                        <a:defRPr sz="1800">
                          <a:latin typeface="Calibri"/>
                          <a:ea typeface="Calibri"/>
                          <a:cs typeface="Calibri"/>
                        </a:defRPr>
                      </a:pPr>
                      <a:r>
                        <a:t>The field (address) that contains the search argument for direct retrieval, skip-sequential retrieval, and positioning</a:t>
                      </a:r>
                    </a:p>
                  </a:txBody>
                  <a:tcPr marL="45725" marR="45725" marT="45725" marB="45725" anchor="t" anchorCtr="0" horzOverflow="overflow"/>
                </a:tc>
              </a:tr>
              <a:tr h="370850">
                <a:tc>
                  <a:txBody>
                    <a:bodyPr/>
                    <a:lstStyle/>
                    <a:p>
                      <a:pPr algn="l">
                        <a:defRPr sz="1800"/>
                      </a:pPr>
                      <a:r>
                        <a:rPr>
                          <a:sym typeface="Arial"/>
                        </a:rPr>
                        <a:t>KEYLEN</a:t>
                      </a:r>
                    </a:p>
                  </a:txBody>
                  <a:tcPr marL="45725" marR="45725" marT="45725" marB="45725" anchor="t" anchorCtr="0" horzOverflow="overflow"/>
                </a:tc>
                <a:tc>
                  <a:txBody>
                    <a:bodyPr/>
                    <a:lstStyle/>
                    <a:p>
                      <a:pPr marL="285750" indent="-285750" algn="l">
                        <a:buClr>
                          <a:srgbClr val="000000"/>
                        </a:buClr>
                        <a:buSzPts val="1800"/>
                        <a:buFont typeface="Arial"/>
                        <a:buChar char="•"/>
                        <a:defRPr sz="1800">
                          <a:sym typeface="Arial"/>
                        </a:defRPr>
                      </a:pPr>
                      <a:r>
                        <a:t>The length of a generic key</a:t>
                      </a:r>
                    </a:p>
                  </a:txBody>
                  <a:tcPr marL="45725" marR="45725" marT="45725" marB="45725" anchor="t" anchorCtr="0" horzOverflow="overflow"/>
                </a:tc>
              </a:tr>
            </a:tbl>
          </a:graphicData>
        </a:graphic>
      </p:graphicFrame>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18" name="Google Shape;94;p2"/>
          <p:cNvSpPr txBox="1"/>
          <p:nvPr>
            <p:ph type="title"/>
          </p:nvPr>
        </p:nvSpPr>
        <p:spPr>
          <a:prstGeom prst="rect">
            <a:avLst/>
          </a:prstGeom>
        </p:spPr>
        <p:txBody>
          <a:bodyPr/>
          <a:lstStyle/>
          <a:p>
            <a:pPr/>
            <a:r>
              <a:t>How Does VSAM Find Logical Records?</a:t>
            </a:r>
          </a:p>
        </p:txBody>
      </p:sp>
      <p:sp>
        <p:nvSpPr>
          <p:cNvPr id="119" name="Google Shape;95;p2"/>
          <p:cNvSpPr txBox="1"/>
          <p:nvPr>
            <p:ph type="body" idx="1"/>
          </p:nvPr>
        </p:nvSpPr>
        <p:spPr>
          <a:prstGeom prst="rect">
            <a:avLst/>
          </a:prstGeom>
        </p:spPr>
        <p:txBody>
          <a:bodyPr/>
          <a:lstStyle/>
          <a:p>
            <a:pPr marL="228600" indent="-228600">
              <a:spcBef>
                <a:spcPts val="0"/>
              </a:spcBef>
            </a:pPr>
            <a:r>
              <a:t>Three ways:</a:t>
            </a:r>
          </a:p>
          <a:p>
            <a:pPr marL="514350" indent="-514350">
              <a:buFontTx/>
              <a:buAutoNum type="arabicPeriod" startAt="1"/>
            </a:pPr>
            <a:r>
              <a:t>Relative Byte Address</a:t>
            </a:r>
          </a:p>
          <a:p>
            <a:pPr marL="514350" indent="-514350">
              <a:buFontTx/>
              <a:buAutoNum type="arabicPeriod" startAt="1"/>
            </a:pPr>
            <a:r>
              <a:t>Relative Record Number</a:t>
            </a:r>
          </a:p>
          <a:p>
            <a:pPr marL="514350" indent="-514350">
              <a:buFontTx/>
              <a:buAutoNum type="arabicPeriod" startAt="1"/>
            </a:pPr>
            <a:r>
              <a:t>Key field</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33" name="Google Shape;237;p20"/>
          <p:cNvSpPr txBox="1"/>
          <p:nvPr>
            <p:ph type="title"/>
          </p:nvPr>
        </p:nvSpPr>
        <p:spPr>
          <a:prstGeom prst="rect">
            <a:avLst/>
          </a:prstGeom>
        </p:spPr>
        <p:txBody>
          <a:bodyPr/>
          <a:lstStyle/>
          <a:p>
            <a:pPr/>
            <a:r>
              <a:t>Start with these RPL Parms</a:t>
            </a:r>
          </a:p>
        </p:txBody>
      </p:sp>
      <p:graphicFrame>
        <p:nvGraphicFramePr>
          <p:cNvPr id="234" name="Google Shape;238;p20"/>
          <p:cNvGraphicFramePr/>
          <p:nvPr/>
        </p:nvGraphicFramePr>
        <p:xfrm>
          <a:off x="698500" y="1586442"/>
          <a:ext cx="10795000" cy="2900902"/>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412900"/>
                <a:gridCol w="9382100"/>
              </a:tblGrid>
              <a:tr h="305300">
                <a:tc>
                  <a:txBody>
                    <a:bodyPr/>
                    <a:lstStyle/>
                    <a:p>
                      <a:pPr algn="l">
                        <a:defRPr b="0" sz="1800">
                          <a:solidFill>
                            <a:srgbClr val="000000"/>
                          </a:solidFill>
                        </a:defRPr>
                      </a:pPr>
                      <a:r>
                        <a:rPr b="1">
                          <a:solidFill>
                            <a:srgbClr val="FFFFFF"/>
                          </a:solidFill>
                          <a:sym typeface="Arial"/>
                        </a:rPr>
                        <a:t>RPL Parm</a:t>
                      </a:r>
                    </a:p>
                  </a:txBody>
                  <a:tcPr marL="45725" marR="45725" marT="45725" marB="45725" anchor="t" anchorCtr="0" horzOverflow="overflow"/>
                </a:tc>
                <a:tc>
                  <a:txBody>
                    <a:bodyPr/>
                    <a:lstStyle/>
                    <a:p>
                      <a:pPr algn="l">
                        <a:defRPr b="0" sz="1800">
                          <a:solidFill>
                            <a:srgbClr val="000000"/>
                          </a:solidFill>
                        </a:defRPr>
                      </a:pPr>
                      <a:r>
                        <a:rPr b="1">
                          <a:solidFill>
                            <a:srgbClr val="FFFFFF"/>
                          </a:solidFill>
                          <a:sym typeface="Arial"/>
                        </a:rPr>
                        <a:t>Meaning</a:t>
                      </a:r>
                    </a:p>
                  </a:txBody>
                  <a:tcPr marL="45725" marR="45725" marT="45725" marB="45725" anchor="t" anchorCtr="0" horzOverflow="overflow"/>
                </a:tc>
              </a:tr>
              <a:tr h="2595600">
                <a:tc>
                  <a:txBody>
                    <a:bodyPr/>
                    <a:lstStyle/>
                    <a:p>
                      <a:pPr algn="l">
                        <a:defRPr sz="1800"/>
                      </a:pPr>
                      <a:r>
                        <a:rPr>
                          <a:sym typeface="Arial"/>
                        </a:rPr>
                        <a:t>OPTCD</a:t>
                      </a:r>
                    </a:p>
                  </a:txBody>
                  <a:tcPr marL="45725" marR="45725" marT="45725" marB="45725" anchor="t" anchorCtr="0" horzOverflow="overflow"/>
                </a:tc>
                <a:tc>
                  <a:txBody>
                    <a:bodyPr/>
                    <a:lstStyle/>
                    <a:p>
                      <a:pPr algn="l">
                        <a:defRPr sz="1800">
                          <a:sym typeface="Arial"/>
                        </a:defRPr>
                      </a:pPr>
                      <a:r>
                        <a:t>There are many parms that can be coded, including:</a:t>
                      </a:r>
                    </a:p>
                    <a:p>
                      <a:pPr marL="285750" indent="-285750" algn="l">
                        <a:buClr>
                          <a:srgbClr val="000000"/>
                        </a:buClr>
                        <a:buSzPts val="1800"/>
                        <a:buFont typeface="Arial"/>
                        <a:buChar char="•"/>
                        <a:defRPr sz="1800" u="sng">
                          <a:sym typeface="Arial"/>
                        </a:defRPr>
                      </a:pPr>
                      <a:r>
                        <a:t>KEY</a:t>
                      </a:r>
                      <a:r>
                        <a:rPr u="none"/>
                        <a:t>  - access by keys</a:t>
                      </a:r>
                      <a:endParaRPr u="none"/>
                    </a:p>
                    <a:p>
                      <a:pPr marL="285750" indent="-285750" algn="l">
                        <a:buClr>
                          <a:srgbClr val="000000"/>
                        </a:buClr>
                        <a:buSzPts val="1800"/>
                        <a:buFont typeface="Arial"/>
                        <a:buChar char="•"/>
                        <a:defRPr sz="1800">
                          <a:sym typeface="Arial"/>
                        </a:defRPr>
                      </a:pPr>
                      <a:r>
                        <a:t>ADR – access by RBAs</a:t>
                      </a:r>
                      <a:endParaRPr u="sng"/>
                    </a:p>
                    <a:p>
                      <a:pPr marL="285750" indent="-285750" algn="l">
                        <a:buClr>
                          <a:srgbClr val="000000"/>
                        </a:buClr>
                        <a:buSzPts val="1800"/>
                        <a:buFont typeface="Arial"/>
                        <a:buChar char="•"/>
                        <a:defRPr sz="1800">
                          <a:sym typeface="Arial"/>
                        </a:defRPr>
                      </a:pPr>
                      <a:r>
                        <a:t>DIR – direct access</a:t>
                      </a:r>
                    </a:p>
                    <a:p>
                      <a:pPr marL="285750" indent="-285750" algn="l">
                        <a:buClr>
                          <a:srgbClr val="000000"/>
                        </a:buClr>
                        <a:buSzPts val="1800"/>
                        <a:buFont typeface="Arial"/>
                        <a:buChar char="•"/>
                        <a:defRPr sz="1800" u="sng">
                          <a:sym typeface="Arial"/>
                        </a:defRPr>
                      </a:pPr>
                      <a:r>
                        <a:t>SEQ </a:t>
                      </a:r>
                      <a:r>
                        <a:rPr u="none"/>
                        <a:t>– sequential access</a:t>
                      </a:r>
                      <a:endParaRPr u="none"/>
                    </a:p>
                    <a:p>
                      <a:pPr marL="285750" indent="-285750" algn="l">
                        <a:buClr>
                          <a:srgbClr val="000000"/>
                        </a:buClr>
                        <a:buSzPts val="1800"/>
                        <a:buFont typeface="Arial"/>
                        <a:buChar char="•"/>
                        <a:defRPr sz="1800">
                          <a:sym typeface="Arial"/>
                        </a:defRPr>
                      </a:pPr>
                      <a:r>
                        <a:t>SKP – skip-sequential access</a:t>
                      </a:r>
                    </a:p>
                    <a:p>
                      <a:pPr marL="285750" indent="-285750" algn="l">
                        <a:buClr>
                          <a:srgbClr val="000000"/>
                        </a:buClr>
                        <a:buSzPts val="1800"/>
                        <a:buFont typeface="Arial"/>
                        <a:buChar char="•"/>
                        <a:defRPr sz="1800">
                          <a:sym typeface="Arial"/>
                        </a:defRPr>
                      </a:pPr>
                      <a:r>
                        <a:t>LOC – locate mode I/O</a:t>
                      </a:r>
                    </a:p>
                    <a:p>
                      <a:pPr marL="285750" indent="-285750" algn="l">
                        <a:buClr>
                          <a:srgbClr val="000000"/>
                        </a:buClr>
                        <a:buSzPts val="1800"/>
                        <a:buFont typeface="Arial"/>
                        <a:buChar char="•"/>
                        <a:defRPr sz="1800" u="sng">
                          <a:sym typeface="Arial"/>
                        </a:defRPr>
                      </a:pPr>
                      <a:r>
                        <a:t>MVE</a:t>
                      </a:r>
                      <a:r>
                        <a:rPr u="none"/>
                        <a:t> – move mode I/O</a:t>
                      </a:r>
                    </a:p>
                  </a:txBody>
                  <a:tcPr marL="45725" marR="45725" marT="45725" marB="45725" anchor="t" anchorCtr="0" horzOverflow="overflow"/>
                </a:tc>
              </a:tr>
            </a:tbl>
          </a:graphicData>
        </a:graphic>
      </p:graphicFrame>
      <p:sp>
        <p:nvSpPr>
          <p:cNvPr id="235" name="Google Shape;239;p20"/>
          <p:cNvSpPr txBox="1"/>
          <p:nvPr/>
        </p:nvSpPr>
        <p:spPr>
          <a:xfrm>
            <a:off x="756925" y="4978400"/>
            <a:ext cx="10551150" cy="62514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See https://www.ibm.com/docs/en/zos/2.4.0?topic=examples-rplgenerate-request-parameter-list-assembly-time </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37" name="Google Shape;245;p21"/>
          <p:cNvSpPr txBox="1"/>
          <p:nvPr>
            <p:ph type="title"/>
          </p:nvPr>
        </p:nvSpPr>
        <p:spPr>
          <a:prstGeom prst="rect">
            <a:avLst/>
          </a:prstGeom>
        </p:spPr>
        <p:txBody>
          <a:bodyPr/>
          <a:lstStyle/>
          <a:p>
            <a:pPr/>
            <a:r>
              <a:t>Start with these RPL Parms</a:t>
            </a:r>
          </a:p>
        </p:txBody>
      </p:sp>
      <p:graphicFrame>
        <p:nvGraphicFramePr>
          <p:cNvPr id="238" name="Google Shape;246;p21"/>
          <p:cNvGraphicFramePr/>
          <p:nvPr/>
        </p:nvGraphicFramePr>
        <p:xfrm>
          <a:off x="698500" y="1586442"/>
          <a:ext cx="10795000" cy="2562226"/>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412900"/>
                <a:gridCol w="9382100"/>
              </a:tblGrid>
              <a:tr h="269650">
                <a:tc>
                  <a:txBody>
                    <a:bodyPr/>
                    <a:lstStyle/>
                    <a:p>
                      <a:pPr algn="l">
                        <a:defRPr b="0" sz="1800">
                          <a:solidFill>
                            <a:srgbClr val="000000"/>
                          </a:solidFill>
                        </a:defRPr>
                      </a:pPr>
                      <a:r>
                        <a:rPr b="1">
                          <a:solidFill>
                            <a:srgbClr val="FFFFFF"/>
                          </a:solidFill>
                          <a:sym typeface="Arial"/>
                        </a:rPr>
                        <a:t>RPL Parm</a:t>
                      </a:r>
                    </a:p>
                  </a:txBody>
                  <a:tcPr marL="45725" marR="45725" marT="45725" marB="45725" anchor="t" anchorCtr="0" horzOverflow="overflow"/>
                </a:tc>
                <a:tc>
                  <a:txBody>
                    <a:bodyPr/>
                    <a:lstStyle/>
                    <a:p>
                      <a:pPr algn="l">
                        <a:defRPr b="0" sz="1800">
                          <a:solidFill>
                            <a:srgbClr val="000000"/>
                          </a:solidFill>
                        </a:defRPr>
                      </a:pPr>
                      <a:r>
                        <a:rPr b="1">
                          <a:solidFill>
                            <a:srgbClr val="FFFFFF"/>
                          </a:solidFill>
                          <a:sym typeface="Arial"/>
                        </a:rPr>
                        <a:t>Meaning</a:t>
                      </a:r>
                    </a:p>
                  </a:txBody>
                  <a:tcPr marL="45725" marR="45725" marT="45725" marB="45725" anchor="t" anchorCtr="0" horzOverflow="overflow"/>
                </a:tc>
              </a:tr>
              <a:tr h="2292575">
                <a:tc>
                  <a:txBody>
                    <a:bodyPr/>
                    <a:lstStyle/>
                    <a:p>
                      <a:pPr algn="l">
                        <a:defRPr sz="1800"/>
                      </a:pPr>
                      <a:r>
                        <a:rPr>
                          <a:sym typeface="Arial"/>
                        </a:rPr>
                        <a:t>OPTCD</a:t>
                      </a:r>
                    </a:p>
                  </a:txBody>
                  <a:tcPr marL="45725" marR="45725" marT="45725" marB="45725" anchor="t" anchorCtr="0" horzOverflow="overflow"/>
                </a:tc>
                <a:tc>
                  <a:txBody>
                    <a:bodyPr/>
                    <a:lstStyle/>
                    <a:p>
                      <a:pPr marL="285750" indent="-285750" algn="l">
                        <a:buClr>
                          <a:srgbClr val="000000"/>
                        </a:buClr>
                        <a:buSzPts val="1800"/>
                        <a:buFont typeface="Arial"/>
                        <a:buChar char="•"/>
                        <a:defRPr sz="1800">
                          <a:sym typeface="Arial"/>
                        </a:defRPr>
                      </a:pPr>
                      <a:r>
                        <a:t>UPD - </a:t>
                      </a:r>
                      <a:r>
                        <a:rPr>
                          <a:latin typeface="Calibri"/>
                          <a:ea typeface="Calibri"/>
                          <a:cs typeface="Calibri"/>
                          <a:sym typeface="Calibri"/>
                        </a:rPr>
                        <a:t>A data record being retrieved may be updated or deleted</a:t>
                      </a:r>
                    </a:p>
                    <a:p>
                      <a:pPr marL="285750" indent="-285750" algn="l">
                        <a:buClr>
                          <a:srgbClr val="000000"/>
                        </a:buClr>
                        <a:buSzPts val="1800"/>
                        <a:buFont typeface="Arial"/>
                        <a:buChar char="•"/>
                        <a:defRPr sz="1800" u="sng">
                          <a:sym typeface="Arial"/>
                        </a:defRPr>
                      </a:pPr>
                      <a:r>
                        <a:t>NUP</a:t>
                      </a:r>
                      <a:r>
                        <a:rPr u="none"/>
                        <a:t>  - </a:t>
                      </a:r>
                      <a:r>
                        <a:rPr u="none">
                          <a:latin typeface="Calibri"/>
                          <a:ea typeface="Calibri"/>
                          <a:cs typeface="Calibri"/>
                          <a:sym typeface="Calibri"/>
                        </a:rPr>
                        <a:t>A data record being retrieved will not be updated or deleted</a:t>
                      </a:r>
                    </a:p>
                    <a:p>
                      <a:pPr marL="285750" indent="-285750" algn="l">
                        <a:buClr>
                          <a:srgbClr val="000000"/>
                        </a:buClr>
                        <a:buSzPts val="1800"/>
                        <a:buFont typeface="Arial"/>
                        <a:buChar char="•"/>
                        <a:defRPr sz="1800" u="sng">
                          <a:sym typeface="Arial"/>
                        </a:defRPr>
                      </a:pPr>
                      <a:r>
                        <a:t>KEQ</a:t>
                      </a:r>
                      <a:r>
                        <a:rPr u="none"/>
                        <a:t> -  search argument must equal the key for certain operations</a:t>
                      </a:r>
                      <a:endParaRPr u="none"/>
                    </a:p>
                    <a:p>
                      <a:pPr marL="285750" indent="-285750" algn="l">
                        <a:buClr>
                          <a:srgbClr val="000000"/>
                        </a:buClr>
                        <a:buSzPts val="1800"/>
                        <a:buFont typeface="Arial"/>
                        <a:buChar char="•"/>
                        <a:defRPr sz="1800">
                          <a:sym typeface="Arial"/>
                        </a:defRPr>
                      </a:pPr>
                      <a:r>
                        <a:t>KGE – search argument can be greater than or equal to the key for certain operations</a:t>
                      </a:r>
                    </a:p>
                    <a:p>
                      <a:pPr marL="285750" indent="-285750" algn="l">
                        <a:buClr>
                          <a:srgbClr val="000000"/>
                        </a:buClr>
                        <a:buSzPts val="1800"/>
                        <a:buFont typeface="Arial"/>
                        <a:buChar char="•"/>
                        <a:defRPr sz="1800">
                          <a:sym typeface="Arial"/>
                        </a:defRPr>
                      </a:pPr>
                      <a:r>
                        <a:t>GEN – a generic key will be used</a:t>
                      </a:r>
                      <a:endParaRPr u="sng"/>
                    </a:p>
                  </a:txBody>
                  <a:tcPr marL="45725" marR="45725" marT="45725" marB="45725" anchor="t" anchorCtr="0" horzOverflow="overflow"/>
                </a:tc>
              </a:tr>
            </a:tbl>
          </a:graphicData>
        </a:graphic>
      </p:graphicFrame>
      <p:sp>
        <p:nvSpPr>
          <p:cNvPr id="239" name="Google Shape;247;p21"/>
          <p:cNvSpPr txBox="1"/>
          <p:nvPr/>
        </p:nvSpPr>
        <p:spPr>
          <a:xfrm>
            <a:off x="756925" y="4978400"/>
            <a:ext cx="10551150" cy="62514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See https://www.ibm.com/docs/en/zos/2.4.0?topic=examples-rplgenerate-request-parameter-list-assembly-time </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41" name="Google Shape;252;p22"/>
          <p:cNvSpPr txBox="1"/>
          <p:nvPr>
            <p:ph type="title"/>
          </p:nvPr>
        </p:nvSpPr>
        <p:spPr>
          <a:prstGeom prst="rect">
            <a:avLst/>
          </a:prstGeom>
        </p:spPr>
        <p:txBody>
          <a:bodyPr/>
          <a:lstStyle/>
          <a:p>
            <a:pPr/>
            <a:r>
              <a:t>Example RPL:</a:t>
            </a:r>
          </a:p>
        </p:txBody>
      </p:sp>
      <p:sp>
        <p:nvSpPr>
          <p:cNvPr id="242" name="Google Shape;253;p22"/>
          <p:cNvSpPr txBox="1"/>
          <p:nvPr>
            <p:ph type="body" idx="1"/>
          </p:nvPr>
        </p:nvSpPr>
        <p:spPr>
          <a:prstGeom prst="rect">
            <a:avLst/>
          </a:prstGeom>
        </p:spPr>
        <p:txBody>
          <a:bodyPr/>
          <a:lstStyle/>
          <a:p>
            <a:pPr marL="0" indent="0">
              <a:spcBef>
                <a:spcPts val="0"/>
              </a:spcBef>
              <a:buSzTx/>
              <a:buNone/>
              <a:defRPr>
                <a:latin typeface="Courier New"/>
                <a:ea typeface="Courier New"/>
                <a:cs typeface="Courier New"/>
                <a:sym typeface="Courier New"/>
              </a:defRPr>
            </a:pPr>
            <a:r>
              <a:t>WRTREQ   RPL   AM=VSAM,                 </a:t>
            </a:r>
          </a:p>
          <a:p>
            <a:pPr marL="0" indent="0">
              <a:buSzTx/>
              <a:buNone/>
              <a:defRPr>
                <a:latin typeface="Courier New"/>
                <a:ea typeface="Courier New"/>
                <a:cs typeface="Courier New"/>
                <a:sym typeface="Courier New"/>
              </a:defRPr>
            </a:pPr>
            <a:r>
              <a:t>               ACB=FILEOUT,</a:t>
            </a:r>
          </a:p>
          <a:p>
            <a:pPr marL="0" indent="0">
              <a:buSzTx/>
              <a:buNone/>
              <a:defRPr>
                <a:latin typeface="Courier New"/>
                <a:ea typeface="Courier New"/>
                <a:cs typeface="Courier New"/>
                <a:sym typeface="Courier New"/>
              </a:defRPr>
            </a:pPr>
            <a:r>
              <a:t>               AREA=RECOUT,             </a:t>
            </a:r>
          </a:p>
          <a:p>
            <a:pPr marL="0" indent="0">
              <a:buSzTx/>
              <a:buNone/>
              <a:defRPr>
                <a:latin typeface="Courier New"/>
                <a:ea typeface="Courier New"/>
                <a:cs typeface="Courier New"/>
                <a:sym typeface="Courier New"/>
              </a:defRPr>
            </a:pPr>
            <a:r>
              <a:t>               RECLEN=80,               </a:t>
            </a:r>
          </a:p>
          <a:p>
            <a:pPr marL="0" indent="0">
              <a:buSzTx/>
              <a:buNone/>
              <a:defRPr>
                <a:latin typeface="Courier New"/>
                <a:ea typeface="Courier New"/>
                <a:cs typeface="Courier New"/>
                <a:sym typeface="Courier New"/>
              </a:defRPr>
            </a:pPr>
            <a:r>
              <a:t>               OPTCD=(KEY,SEQ,MVE) </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44" name="Google Shape;258;p23"/>
          <p:cNvSpPr txBox="1"/>
          <p:nvPr>
            <p:ph type="title"/>
          </p:nvPr>
        </p:nvSpPr>
        <p:spPr>
          <a:prstGeom prst="rect">
            <a:avLst/>
          </a:prstGeom>
        </p:spPr>
        <p:txBody>
          <a:bodyPr/>
          <a:lstStyle/>
          <a:p>
            <a:pPr/>
            <a:r>
              <a:t>Read QSAM Write VSAM - Move Mode I/O</a:t>
            </a:r>
          </a:p>
        </p:txBody>
      </p:sp>
      <p:sp>
        <p:nvSpPr>
          <p:cNvPr id="245" name="Google Shape;259;p23"/>
          <p:cNvSpPr/>
          <p:nvPr/>
        </p:nvSpPr>
        <p:spPr>
          <a:xfrm>
            <a:off x="3886200" y="1752600"/>
            <a:ext cx="4191000" cy="4267200"/>
          </a:xfrm>
          <a:prstGeom prst="rect">
            <a:avLst/>
          </a:prstGeom>
          <a:ln>
            <a:solidFill>
              <a:srgbClr val="000000"/>
            </a:solidFill>
          </a:ln>
        </p:spPr>
        <p:txBody>
          <a:bodyPr lIns="45719" rIns="45719"/>
          <a:lstStyle/>
          <a:p>
            <a:pPr>
              <a:defRPr sz="1800"/>
            </a:pPr>
          </a:p>
        </p:txBody>
      </p:sp>
      <p:sp>
        <p:nvSpPr>
          <p:cNvPr id="246" name="Google Shape;260;p23"/>
          <p:cNvSpPr txBox="1"/>
          <p:nvPr/>
        </p:nvSpPr>
        <p:spPr>
          <a:xfrm>
            <a:off x="3921628" y="1259720"/>
            <a:ext cx="3185151"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User Region</a:t>
            </a:r>
          </a:p>
        </p:txBody>
      </p:sp>
      <p:sp>
        <p:nvSpPr>
          <p:cNvPr id="247" name="Google Shape;261;p23"/>
          <p:cNvSpPr/>
          <p:nvPr/>
        </p:nvSpPr>
        <p:spPr>
          <a:xfrm>
            <a:off x="2133600" y="2209800"/>
            <a:ext cx="762000" cy="152400"/>
          </a:xfrm>
          <a:prstGeom prst="ellipse">
            <a:avLst/>
          </a:prstGeom>
          <a:ln>
            <a:solidFill>
              <a:srgbClr val="000000"/>
            </a:solidFill>
          </a:ln>
        </p:spPr>
        <p:txBody>
          <a:bodyPr lIns="45719" rIns="45719"/>
          <a:lstStyle/>
          <a:p>
            <a:pPr>
              <a:defRPr sz="1800"/>
            </a:pPr>
          </a:p>
        </p:txBody>
      </p:sp>
      <p:sp>
        <p:nvSpPr>
          <p:cNvPr id="248" name="Google Shape;262;p23"/>
          <p:cNvSpPr/>
          <p:nvPr/>
        </p:nvSpPr>
        <p:spPr>
          <a:xfrm>
            <a:off x="2133600" y="3001961"/>
            <a:ext cx="762000" cy="152401"/>
          </a:xfrm>
          <a:prstGeom prst="ellipse">
            <a:avLst/>
          </a:prstGeom>
          <a:ln>
            <a:solidFill>
              <a:srgbClr val="000000"/>
            </a:solidFill>
          </a:ln>
        </p:spPr>
        <p:txBody>
          <a:bodyPr lIns="45719" rIns="45719"/>
          <a:lstStyle/>
          <a:p>
            <a:pPr>
              <a:defRPr sz="1800"/>
            </a:pPr>
          </a:p>
        </p:txBody>
      </p:sp>
      <p:cxnSp>
        <p:nvCxnSpPr>
          <p:cNvPr id="249" name="Google Shape;263;p23"/>
          <p:cNvCxnSpPr>
            <a:stCxn id="247" idx="0"/>
            <a:endCxn id="248" idx="0"/>
          </p:cNvCxnSpPr>
          <p:nvPr/>
        </p:nvCxnSpPr>
        <p:spPr>
          <a:xfrm>
            <a:off x="2514600" y="2286000"/>
            <a:ext cx="0" cy="792162"/>
          </a:xfrm>
          <a:prstGeom prst="straightConnector1">
            <a:avLst/>
          </a:prstGeom>
          <a:ln>
            <a:solidFill>
              <a:srgbClr val="000000"/>
            </a:solidFill>
          </a:ln>
        </p:spPr>
      </p:cxnSp>
      <p:cxnSp>
        <p:nvCxnSpPr>
          <p:cNvPr id="250" name="Google Shape;264;p23"/>
          <p:cNvCxnSpPr>
            <a:stCxn id="247" idx="0"/>
            <a:endCxn id="248" idx="0"/>
          </p:cNvCxnSpPr>
          <p:nvPr/>
        </p:nvCxnSpPr>
        <p:spPr>
          <a:xfrm>
            <a:off x="2514600" y="2286000"/>
            <a:ext cx="0" cy="792162"/>
          </a:xfrm>
          <a:prstGeom prst="straightConnector1">
            <a:avLst/>
          </a:prstGeom>
          <a:ln>
            <a:solidFill>
              <a:srgbClr val="000000"/>
            </a:solidFill>
          </a:ln>
        </p:spPr>
      </p:cxnSp>
      <p:sp>
        <p:nvSpPr>
          <p:cNvPr id="251" name="Google Shape;265;p23"/>
          <p:cNvSpPr/>
          <p:nvPr/>
        </p:nvSpPr>
        <p:spPr>
          <a:xfrm>
            <a:off x="4343400" y="2209800"/>
            <a:ext cx="3429000" cy="1600200"/>
          </a:xfrm>
          <a:prstGeom prst="rect">
            <a:avLst/>
          </a:prstGeom>
          <a:ln>
            <a:solidFill>
              <a:srgbClr val="000000"/>
            </a:solidFill>
          </a:ln>
        </p:spPr>
        <p:txBody>
          <a:bodyPr lIns="45719" rIns="45719"/>
          <a:lstStyle/>
          <a:p>
            <a:pPr>
              <a:defRPr sz="1800"/>
            </a:pPr>
          </a:p>
        </p:txBody>
      </p:sp>
      <p:sp>
        <p:nvSpPr>
          <p:cNvPr id="252" name="Google Shape;266;p23"/>
          <p:cNvSpPr txBox="1"/>
          <p:nvPr/>
        </p:nvSpPr>
        <p:spPr>
          <a:xfrm>
            <a:off x="4312925" y="1796533"/>
            <a:ext cx="3185151"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User Program</a:t>
            </a:r>
          </a:p>
        </p:txBody>
      </p:sp>
      <p:sp>
        <p:nvSpPr>
          <p:cNvPr id="253" name="Google Shape;267;p23"/>
          <p:cNvSpPr/>
          <p:nvPr/>
        </p:nvSpPr>
        <p:spPr>
          <a:xfrm>
            <a:off x="4762500" y="3410492"/>
            <a:ext cx="838200" cy="152401"/>
          </a:xfrm>
          <a:prstGeom prst="rect">
            <a:avLst/>
          </a:prstGeom>
          <a:solidFill>
            <a:srgbClr val="E7E6E6"/>
          </a:solidFill>
          <a:ln>
            <a:solidFill>
              <a:srgbClr val="000000"/>
            </a:solidFill>
          </a:ln>
        </p:spPr>
        <p:txBody>
          <a:bodyPr lIns="45719" rIns="45719"/>
          <a:lstStyle/>
          <a:p>
            <a:pPr>
              <a:defRPr sz="1800"/>
            </a:pPr>
          </a:p>
        </p:txBody>
      </p:sp>
      <p:sp>
        <p:nvSpPr>
          <p:cNvPr id="254" name="Google Shape;268;p23"/>
          <p:cNvSpPr/>
          <p:nvPr/>
        </p:nvSpPr>
        <p:spPr>
          <a:xfrm>
            <a:off x="4343400" y="4508120"/>
            <a:ext cx="838200" cy="152401"/>
          </a:xfrm>
          <a:prstGeom prst="rect">
            <a:avLst/>
          </a:prstGeom>
          <a:solidFill>
            <a:srgbClr val="BBE0E3"/>
          </a:solidFill>
          <a:ln>
            <a:solidFill>
              <a:srgbClr val="000000"/>
            </a:solidFill>
          </a:ln>
        </p:spPr>
        <p:txBody>
          <a:bodyPr lIns="45719" rIns="45719"/>
          <a:lstStyle/>
          <a:p>
            <a:pPr>
              <a:defRPr sz="1800"/>
            </a:pPr>
          </a:p>
        </p:txBody>
      </p:sp>
      <p:sp>
        <p:nvSpPr>
          <p:cNvPr id="255" name="Google Shape;269;p23"/>
          <p:cNvSpPr/>
          <p:nvPr/>
        </p:nvSpPr>
        <p:spPr>
          <a:xfrm>
            <a:off x="4343400" y="4267200"/>
            <a:ext cx="838200" cy="152400"/>
          </a:xfrm>
          <a:prstGeom prst="rect">
            <a:avLst/>
          </a:prstGeom>
          <a:solidFill>
            <a:srgbClr val="BBE0E3"/>
          </a:solidFill>
          <a:ln>
            <a:solidFill>
              <a:srgbClr val="000000"/>
            </a:solidFill>
          </a:ln>
        </p:spPr>
        <p:txBody>
          <a:bodyPr lIns="45719" rIns="45719"/>
          <a:lstStyle/>
          <a:p>
            <a:pPr>
              <a:defRPr sz="1800"/>
            </a:pPr>
          </a:p>
        </p:txBody>
      </p:sp>
      <p:sp>
        <p:nvSpPr>
          <p:cNvPr id="256" name="Google Shape;270;p23"/>
          <p:cNvSpPr/>
          <p:nvPr/>
        </p:nvSpPr>
        <p:spPr>
          <a:xfrm>
            <a:off x="4344430" y="4930013"/>
            <a:ext cx="838201" cy="152401"/>
          </a:xfrm>
          <a:prstGeom prst="rect">
            <a:avLst/>
          </a:prstGeom>
          <a:solidFill>
            <a:srgbClr val="BBE0E3"/>
          </a:solidFill>
          <a:ln>
            <a:solidFill>
              <a:srgbClr val="000000"/>
            </a:solidFill>
          </a:ln>
        </p:spPr>
        <p:txBody>
          <a:bodyPr lIns="45719" rIns="45719"/>
          <a:lstStyle/>
          <a:p>
            <a:pPr>
              <a:defRPr sz="1800"/>
            </a:pPr>
          </a:p>
        </p:txBody>
      </p:sp>
      <p:sp>
        <p:nvSpPr>
          <p:cNvPr id="257" name="Google Shape;271;p23"/>
          <p:cNvSpPr/>
          <p:nvPr/>
        </p:nvSpPr>
        <p:spPr>
          <a:xfrm>
            <a:off x="4343400" y="5133235"/>
            <a:ext cx="838200" cy="152401"/>
          </a:xfrm>
          <a:prstGeom prst="rect">
            <a:avLst/>
          </a:prstGeom>
          <a:solidFill>
            <a:srgbClr val="BBE0E3"/>
          </a:solidFill>
          <a:ln>
            <a:solidFill>
              <a:srgbClr val="000000"/>
            </a:solidFill>
          </a:ln>
        </p:spPr>
        <p:txBody>
          <a:bodyPr lIns="45719" rIns="45719"/>
          <a:lstStyle/>
          <a:p>
            <a:pPr>
              <a:defRPr sz="1800"/>
            </a:pPr>
          </a:p>
        </p:txBody>
      </p:sp>
      <p:sp>
        <p:nvSpPr>
          <p:cNvPr id="258" name="Google Shape;272;p23"/>
          <p:cNvSpPr txBox="1"/>
          <p:nvPr/>
        </p:nvSpPr>
        <p:spPr>
          <a:xfrm>
            <a:off x="4084325" y="5348480"/>
            <a:ext cx="1432551"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Input Buffers</a:t>
            </a:r>
          </a:p>
        </p:txBody>
      </p:sp>
      <p:sp>
        <p:nvSpPr>
          <p:cNvPr id="259" name="Google Shape;273;p23"/>
          <p:cNvSpPr/>
          <p:nvPr/>
        </p:nvSpPr>
        <p:spPr>
          <a:xfrm>
            <a:off x="9067799" y="2209800"/>
            <a:ext cx="762001" cy="152400"/>
          </a:xfrm>
          <a:prstGeom prst="ellipse">
            <a:avLst/>
          </a:prstGeom>
          <a:ln>
            <a:solidFill>
              <a:srgbClr val="000000"/>
            </a:solidFill>
          </a:ln>
        </p:spPr>
        <p:txBody>
          <a:bodyPr lIns="45719" rIns="45719"/>
          <a:lstStyle/>
          <a:p>
            <a:pPr>
              <a:defRPr sz="1800"/>
            </a:pPr>
          </a:p>
        </p:txBody>
      </p:sp>
      <p:sp>
        <p:nvSpPr>
          <p:cNvPr id="260" name="Google Shape;274;p23"/>
          <p:cNvSpPr/>
          <p:nvPr/>
        </p:nvSpPr>
        <p:spPr>
          <a:xfrm>
            <a:off x="9067799" y="3001961"/>
            <a:ext cx="762001" cy="152401"/>
          </a:xfrm>
          <a:prstGeom prst="ellipse">
            <a:avLst/>
          </a:prstGeom>
          <a:ln>
            <a:solidFill>
              <a:srgbClr val="000000"/>
            </a:solidFill>
          </a:ln>
        </p:spPr>
        <p:txBody>
          <a:bodyPr lIns="45719" rIns="45719"/>
          <a:lstStyle/>
          <a:p>
            <a:pPr>
              <a:defRPr sz="1800"/>
            </a:pPr>
          </a:p>
        </p:txBody>
      </p:sp>
      <p:cxnSp>
        <p:nvCxnSpPr>
          <p:cNvPr id="261" name="Google Shape;275;p23"/>
          <p:cNvCxnSpPr>
            <a:stCxn id="259" idx="0"/>
            <a:endCxn id="260" idx="0"/>
          </p:cNvCxnSpPr>
          <p:nvPr/>
        </p:nvCxnSpPr>
        <p:spPr>
          <a:xfrm>
            <a:off x="9448799" y="2286000"/>
            <a:ext cx="1" cy="792162"/>
          </a:xfrm>
          <a:prstGeom prst="straightConnector1">
            <a:avLst/>
          </a:prstGeom>
          <a:ln>
            <a:solidFill>
              <a:srgbClr val="000000"/>
            </a:solidFill>
          </a:ln>
        </p:spPr>
      </p:cxnSp>
      <p:cxnSp>
        <p:nvCxnSpPr>
          <p:cNvPr id="262" name="Google Shape;276;p23"/>
          <p:cNvCxnSpPr>
            <a:stCxn id="259" idx="0"/>
            <a:endCxn id="260" idx="0"/>
          </p:cNvCxnSpPr>
          <p:nvPr/>
        </p:nvCxnSpPr>
        <p:spPr>
          <a:xfrm>
            <a:off x="9448799" y="2286000"/>
            <a:ext cx="1" cy="792162"/>
          </a:xfrm>
          <a:prstGeom prst="straightConnector1">
            <a:avLst/>
          </a:prstGeom>
          <a:ln>
            <a:solidFill>
              <a:srgbClr val="000000"/>
            </a:solidFill>
          </a:ln>
        </p:spPr>
      </p:cxnSp>
      <p:sp>
        <p:nvSpPr>
          <p:cNvPr id="263" name="Google Shape;277;p23"/>
          <p:cNvSpPr/>
          <p:nvPr/>
        </p:nvSpPr>
        <p:spPr>
          <a:xfrm>
            <a:off x="6666469" y="4694173"/>
            <a:ext cx="838201" cy="152401"/>
          </a:xfrm>
          <a:prstGeom prst="rect">
            <a:avLst/>
          </a:prstGeom>
          <a:ln>
            <a:solidFill>
              <a:srgbClr val="FF0000"/>
            </a:solidFill>
          </a:ln>
        </p:spPr>
        <p:txBody>
          <a:bodyPr lIns="45719" rIns="45719"/>
          <a:lstStyle/>
          <a:p>
            <a:pPr>
              <a:defRPr sz="1800"/>
            </a:pPr>
          </a:p>
        </p:txBody>
      </p:sp>
      <p:sp>
        <p:nvSpPr>
          <p:cNvPr id="264" name="Google Shape;278;p23"/>
          <p:cNvSpPr/>
          <p:nvPr/>
        </p:nvSpPr>
        <p:spPr>
          <a:xfrm>
            <a:off x="6666469" y="4490951"/>
            <a:ext cx="838201" cy="152401"/>
          </a:xfrm>
          <a:prstGeom prst="rect">
            <a:avLst/>
          </a:prstGeom>
          <a:ln>
            <a:solidFill>
              <a:srgbClr val="FF0000"/>
            </a:solidFill>
          </a:ln>
        </p:spPr>
        <p:txBody>
          <a:bodyPr lIns="45719" rIns="45719"/>
          <a:lstStyle/>
          <a:p>
            <a:pPr>
              <a:defRPr sz="1800"/>
            </a:pPr>
          </a:p>
        </p:txBody>
      </p:sp>
      <p:sp>
        <p:nvSpPr>
          <p:cNvPr id="265" name="Google Shape;279;p23"/>
          <p:cNvSpPr/>
          <p:nvPr/>
        </p:nvSpPr>
        <p:spPr>
          <a:xfrm>
            <a:off x="6666469" y="4267200"/>
            <a:ext cx="838201" cy="152400"/>
          </a:xfrm>
          <a:prstGeom prst="rect">
            <a:avLst/>
          </a:prstGeom>
          <a:solidFill>
            <a:srgbClr val="BBE0E3"/>
          </a:solidFill>
          <a:ln>
            <a:solidFill>
              <a:srgbClr val="44546A"/>
            </a:solidFill>
          </a:ln>
        </p:spPr>
        <p:txBody>
          <a:bodyPr lIns="45719" rIns="45719"/>
          <a:lstStyle/>
          <a:p>
            <a:pPr>
              <a:defRPr sz="1800"/>
            </a:pPr>
          </a:p>
        </p:txBody>
      </p:sp>
      <p:sp>
        <p:nvSpPr>
          <p:cNvPr id="266" name="Google Shape;280;p23"/>
          <p:cNvSpPr/>
          <p:nvPr/>
        </p:nvSpPr>
        <p:spPr>
          <a:xfrm>
            <a:off x="6674708" y="4930013"/>
            <a:ext cx="838201" cy="152401"/>
          </a:xfrm>
          <a:prstGeom prst="rect">
            <a:avLst/>
          </a:prstGeom>
          <a:ln>
            <a:solidFill>
              <a:srgbClr val="FF0000"/>
            </a:solidFill>
          </a:ln>
        </p:spPr>
        <p:txBody>
          <a:bodyPr lIns="45719" rIns="45719"/>
          <a:lstStyle/>
          <a:p>
            <a:pPr>
              <a:defRPr sz="1800"/>
            </a:pPr>
          </a:p>
        </p:txBody>
      </p:sp>
      <p:sp>
        <p:nvSpPr>
          <p:cNvPr id="267" name="Google Shape;281;p23"/>
          <p:cNvSpPr/>
          <p:nvPr/>
        </p:nvSpPr>
        <p:spPr>
          <a:xfrm>
            <a:off x="6674708" y="5133235"/>
            <a:ext cx="838201" cy="152401"/>
          </a:xfrm>
          <a:prstGeom prst="rect">
            <a:avLst/>
          </a:prstGeom>
          <a:ln>
            <a:solidFill>
              <a:srgbClr val="FF0000"/>
            </a:solidFill>
          </a:ln>
        </p:spPr>
        <p:txBody>
          <a:bodyPr lIns="45719" rIns="45719"/>
          <a:lstStyle/>
          <a:p>
            <a:pPr>
              <a:defRPr sz="1800"/>
            </a:pPr>
          </a:p>
        </p:txBody>
      </p:sp>
      <p:sp>
        <p:nvSpPr>
          <p:cNvPr id="268" name="Google Shape;282;p23"/>
          <p:cNvSpPr txBox="1"/>
          <p:nvPr/>
        </p:nvSpPr>
        <p:spPr>
          <a:xfrm>
            <a:off x="6388860" y="5348480"/>
            <a:ext cx="1700280"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Output Buffers</a:t>
            </a:r>
          </a:p>
        </p:txBody>
      </p:sp>
      <p:sp>
        <p:nvSpPr>
          <p:cNvPr id="269" name="Google Shape;283;p23"/>
          <p:cNvSpPr/>
          <p:nvPr/>
        </p:nvSpPr>
        <p:spPr>
          <a:xfrm>
            <a:off x="2286000" y="2514600"/>
            <a:ext cx="533400" cy="152400"/>
          </a:xfrm>
          <a:prstGeom prst="rect">
            <a:avLst/>
          </a:prstGeom>
          <a:solidFill>
            <a:srgbClr val="2E75B5"/>
          </a:solidFill>
          <a:ln>
            <a:solidFill>
              <a:srgbClr val="000000"/>
            </a:solidFill>
          </a:ln>
        </p:spPr>
        <p:txBody>
          <a:bodyPr lIns="45719" rIns="45719"/>
          <a:lstStyle/>
          <a:p>
            <a:pPr>
              <a:defRPr sz="1800"/>
            </a:pPr>
          </a:p>
        </p:txBody>
      </p:sp>
      <p:sp>
        <p:nvSpPr>
          <p:cNvPr id="270" name="Google Shape;284;p23"/>
          <p:cNvSpPr/>
          <p:nvPr/>
        </p:nvSpPr>
        <p:spPr>
          <a:xfrm>
            <a:off x="9182099" y="2514600"/>
            <a:ext cx="533401" cy="152400"/>
          </a:xfrm>
          <a:prstGeom prst="rect">
            <a:avLst/>
          </a:prstGeom>
          <a:solidFill>
            <a:srgbClr val="2E75B5"/>
          </a:solidFill>
          <a:ln>
            <a:solidFill>
              <a:srgbClr val="000000"/>
            </a:solidFill>
          </a:ln>
        </p:spPr>
        <p:txBody>
          <a:bodyPr lIns="45719" rIns="45719"/>
          <a:lstStyle/>
          <a:p>
            <a:pPr>
              <a:defRPr sz="1800"/>
            </a:pPr>
          </a:p>
        </p:txBody>
      </p:sp>
      <p:sp>
        <p:nvSpPr>
          <p:cNvPr id="271" name="Google Shape;285;p23"/>
          <p:cNvSpPr/>
          <p:nvPr/>
        </p:nvSpPr>
        <p:spPr>
          <a:xfrm>
            <a:off x="4343400" y="4707859"/>
            <a:ext cx="838200" cy="152401"/>
          </a:xfrm>
          <a:prstGeom prst="rect">
            <a:avLst/>
          </a:prstGeom>
          <a:solidFill>
            <a:srgbClr val="BBE0E3"/>
          </a:solidFill>
          <a:ln>
            <a:solidFill>
              <a:srgbClr val="000000"/>
            </a:solidFill>
          </a:ln>
        </p:spPr>
        <p:txBody>
          <a:bodyPr lIns="45719" rIns="45719"/>
          <a:lstStyle/>
          <a:p>
            <a:pPr>
              <a:defRPr sz="1800"/>
            </a:pPr>
          </a:p>
        </p:txBody>
      </p:sp>
      <p:sp>
        <p:nvSpPr>
          <p:cNvPr id="272" name="Google Shape;286;p23"/>
          <p:cNvSpPr txBox="1"/>
          <p:nvPr/>
        </p:nvSpPr>
        <p:spPr>
          <a:xfrm>
            <a:off x="2065024" y="1690881"/>
            <a:ext cx="1013451" cy="33304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FILEIN</a:t>
            </a:r>
          </a:p>
        </p:txBody>
      </p:sp>
      <p:sp>
        <p:nvSpPr>
          <p:cNvPr id="273" name="Google Shape;287;p23"/>
          <p:cNvSpPr txBox="1"/>
          <p:nvPr/>
        </p:nvSpPr>
        <p:spPr>
          <a:xfrm>
            <a:off x="9037325" y="1725867"/>
            <a:ext cx="1127751"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FILEOUT</a:t>
            </a:r>
          </a:p>
        </p:txBody>
      </p:sp>
      <p:sp>
        <p:nvSpPr>
          <p:cNvPr id="274" name="Google Shape;288;p23"/>
          <p:cNvSpPr/>
          <p:nvPr/>
        </p:nvSpPr>
        <p:spPr>
          <a:xfrm>
            <a:off x="6343134" y="3410492"/>
            <a:ext cx="838201" cy="152401"/>
          </a:xfrm>
          <a:prstGeom prst="rect">
            <a:avLst/>
          </a:prstGeom>
          <a:solidFill>
            <a:srgbClr val="E7E6E6"/>
          </a:solidFill>
          <a:ln>
            <a:solidFill>
              <a:srgbClr val="000000"/>
            </a:solidFill>
          </a:ln>
        </p:spPr>
        <p:txBody>
          <a:bodyPr lIns="45719" rIns="45719"/>
          <a:lstStyle/>
          <a:p>
            <a:pPr>
              <a:defRPr sz="1800"/>
            </a:pPr>
          </a:p>
        </p:txBody>
      </p:sp>
      <p:sp>
        <p:nvSpPr>
          <p:cNvPr id="275" name="Google Shape;289;p23"/>
          <p:cNvSpPr txBox="1"/>
          <p:nvPr/>
        </p:nvSpPr>
        <p:spPr>
          <a:xfrm>
            <a:off x="4978130" y="3613715"/>
            <a:ext cx="518151" cy="195977"/>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800">
                <a:latin typeface="Calibri"/>
                <a:ea typeface="Calibri"/>
                <a:cs typeface="Calibri"/>
                <a:sym typeface="Calibri"/>
              </a:defRPr>
            </a:lvl1pPr>
          </a:lstStyle>
          <a:p>
            <a:pPr/>
            <a:r>
              <a:t>RECIN</a:t>
            </a:r>
          </a:p>
        </p:txBody>
      </p:sp>
      <p:sp>
        <p:nvSpPr>
          <p:cNvPr id="276" name="Google Shape;290;p23"/>
          <p:cNvSpPr txBox="1"/>
          <p:nvPr/>
        </p:nvSpPr>
        <p:spPr>
          <a:xfrm>
            <a:off x="6329134" y="3610724"/>
            <a:ext cx="711742" cy="19597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800">
                <a:latin typeface="Calibri"/>
                <a:ea typeface="Calibri"/>
                <a:cs typeface="Calibri"/>
                <a:sym typeface="Calibri"/>
              </a:defRPr>
            </a:lvl1pPr>
          </a:lstStyle>
          <a:p>
            <a:pPr/>
            <a:r>
              <a:t>RECOUT</a:t>
            </a:r>
          </a:p>
        </p:txBody>
      </p:sp>
      <p:sp>
        <p:nvSpPr>
          <p:cNvPr id="277" name="Google Shape;291;p23"/>
          <p:cNvSpPr txBox="1"/>
          <p:nvPr/>
        </p:nvSpPr>
        <p:spPr>
          <a:xfrm>
            <a:off x="4693925" y="2362200"/>
            <a:ext cx="2804151" cy="6629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defRPr sz="800">
                <a:latin typeface="Courier New"/>
                <a:ea typeface="Courier New"/>
                <a:cs typeface="Courier New"/>
                <a:sym typeface="Courier New"/>
              </a:defRPr>
            </a:pPr>
            <a:r>
              <a:t>GET     FILEIN,RECIN</a:t>
            </a:r>
          </a:p>
          <a:p>
            <a:pPr>
              <a:defRPr sz="800">
                <a:latin typeface="Courier New"/>
                <a:ea typeface="Courier New"/>
                <a:cs typeface="Courier New"/>
                <a:sym typeface="Courier New"/>
              </a:defRPr>
            </a:pPr>
            <a:r>
              <a:t>MVC     RECOUT,RECIN</a:t>
            </a:r>
          </a:p>
          <a:p>
            <a:pPr>
              <a:defRPr sz="800">
                <a:latin typeface="Courier New"/>
                <a:ea typeface="Courier New"/>
                <a:cs typeface="Courier New"/>
                <a:sym typeface="Courier New"/>
              </a:defRPr>
            </a:pPr>
            <a:r>
              <a:t>PUT     RPL=WRTREQ</a:t>
            </a:r>
          </a:p>
          <a:p>
            <a:pPr>
              <a:defRPr sz="800">
                <a:latin typeface="Courier New"/>
                <a:ea typeface="Courier New"/>
                <a:cs typeface="Courier New"/>
                <a:sym typeface="Courier New"/>
              </a:defRPr>
            </a:pPr>
            <a:r>
              <a:t>LTR     R15,R15</a:t>
            </a:r>
          </a:p>
          <a:p>
            <a:pPr>
              <a:defRPr sz="800">
                <a:latin typeface="Courier New"/>
                <a:ea typeface="Courier New"/>
                <a:cs typeface="Courier New"/>
                <a:sym typeface="Courier New"/>
              </a:defRPr>
            </a:pPr>
            <a:r>
              <a:t>JNZ     ERRORO</a:t>
            </a:r>
          </a:p>
        </p:txBody>
      </p:sp>
      <p:sp>
        <p:nvSpPr>
          <p:cNvPr id="278" name="Google Shape;292;p23"/>
          <p:cNvSpPr/>
          <p:nvPr/>
        </p:nvSpPr>
        <p:spPr>
          <a:xfrm>
            <a:off x="2737313" y="2667311"/>
            <a:ext cx="2126100" cy="1910101"/>
          </a:xfrm>
          <a:prstGeom prst="line">
            <a:avLst/>
          </a:prstGeom>
          <a:ln>
            <a:solidFill>
              <a:srgbClr val="000000"/>
            </a:solidFill>
            <a:tailEnd type="triangle"/>
          </a:ln>
        </p:spPr>
        <p:txBody>
          <a:bodyPr lIns="45719" rIns="45719"/>
          <a:lstStyle/>
          <a:p>
            <a:pPr/>
          </a:p>
        </p:txBody>
      </p:sp>
      <p:sp>
        <p:nvSpPr>
          <p:cNvPr id="279" name="Google Shape;294;p23"/>
          <p:cNvSpPr/>
          <p:nvPr/>
        </p:nvSpPr>
        <p:spPr>
          <a:xfrm flipV="1">
            <a:off x="4915799" y="3562892"/>
            <a:ext cx="265801" cy="928201"/>
          </a:xfrm>
          <a:prstGeom prst="line">
            <a:avLst/>
          </a:prstGeom>
          <a:ln>
            <a:solidFill>
              <a:srgbClr val="000000"/>
            </a:solidFill>
            <a:tailEnd type="triangle"/>
          </a:ln>
        </p:spPr>
        <p:txBody>
          <a:bodyPr lIns="45719" rIns="45719"/>
          <a:lstStyle/>
          <a:p>
            <a:pPr/>
          </a:p>
        </p:txBody>
      </p:sp>
      <p:cxnSp>
        <p:nvCxnSpPr>
          <p:cNvPr id="280" name="Google Shape;295;p23"/>
          <p:cNvCxnSpPr>
            <a:stCxn id="253" idx="0"/>
            <a:endCxn id="274" idx="0"/>
          </p:cNvCxnSpPr>
          <p:nvPr/>
        </p:nvCxnSpPr>
        <p:spPr>
          <a:xfrm>
            <a:off x="5181600" y="3486692"/>
            <a:ext cx="1580635" cy="1"/>
          </a:xfrm>
          <a:prstGeom prst="straightConnector1">
            <a:avLst/>
          </a:prstGeom>
          <a:ln>
            <a:solidFill>
              <a:srgbClr val="000000"/>
            </a:solidFill>
            <a:tailEnd type="triangle"/>
          </a:ln>
        </p:spPr>
      </p:cxnSp>
      <p:sp>
        <p:nvSpPr>
          <p:cNvPr id="281" name="Google Shape;296;p23"/>
          <p:cNvSpPr/>
          <p:nvPr/>
        </p:nvSpPr>
        <p:spPr>
          <a:xfrm>
            <a:off x="6885288" y="3548674"/>
            <a:ext cx="476767" cy="708492"/>
          </a:xfrm>
          <a:prstGeom prst="line">
            <a:avLst/>
          </a:prstGeom>
          <a:ln>
            <a:solidFill>
              <a:srgbClr val="000000"/>
            </a:solidFill>
            <a:tailEnd type="triangle"/>
          </a:ln>
        </p:spPr>
        <p:txBody>
          <a:bodyPr lIns="45719" rIns="45719"/>
          <a:lstStyle/>
          <a:p>
            <a:pPr/>
          </a:p>
        </p:txBody>
      </p:sp>
      <p:sp>
        <p:nvSpPr>
          <p:cNvPr id="282" name="Google Shape;293;p23"/>
          <p:cNvSpPr/>
          <p:nvPr/>
        </p:nvSpPr>
        <p:spPr>
          <a:xfrm>
            <a:off x="4863412" y="4501212"/>
            <a:ext cx="152401" cy="152401"/>
          </a:xfrm>
          <a:prstGeom prst="rect">
            <a:avLst/>
          </a:prstGeom>
          <a:solidFill>
            <a:srgbClr val="E7E6E6"/>
          </a:solidFill>
          <a:ln>
            <a:solidFill>
              <a:srgbClr val="000000"/>
            </a:solidFill>
          </a:ln>
        </p:spPr>
        <p:txBody>
          <a:bodyPr lIns="45719" rIns="45719"/>
          <a:lstStyle/>
          <a:p>
            <a:pPr>
              <a:defRPr sz="1800"/>
            </a:pPr>
          </a:p>
        </p:txBody>
      </p:sp>
      <p:cxnSp>
        <p:nvCxnSpPr>
          <p:cNvPr id="283" name="Google Shape;297;p23"/>
          <p:cNvCxnSpPr>
            <a:stCxn id="284" idx="0"/>
            <a:endCxn id="270" idx="0"/>
          </p:cNvCxnSpPr>
          <p:nvPr/>
        </p:nvCxnSpPr>
        <p:spPr>
          <a:xfrm flipV="1">
            <a:off x="7343002" y="2590800"/>
            <a:ext cx="2105798" cy="1750808"/>
          </a:xfrm>
          <a:prstGeom prst="straightConnector1">
            <a:avLst/>
          </a:prstGeom>
          <a:ln>
            <a:solidFill>
              <a:srgbClr val="000000"/>
            </a:solidFill>
            <a:tailEnd type="triangle"/>
          </a:ln>
        </p:spPr>
      </p:cxnSp>
      <p:sp>
        <p:nvSpPr>
          <p:cNvPr id="284" name="Google Shape;298;p23"/>
          <p:cNvSpPr/>
          <p:nvPr/>
        </p:nvSpPr>
        <p:spPr>
          <a:xfrm>
            <a:off x="7266802" y="4265407"/>
            <a:ext cx="152401" cy="152401"/>
          </a:xfrm>
          <a:prstGeom prst="rect">
            <a:avLst/>
          </a:prstGeom>
          <a:solidFill>
            <a:srgbClr val="E7E6E6"/>
          </a:solidFill>
          <a:ln>
            <a:solidFill>
              <a:srgbClr val="000000"/>
            </a:solidFill>
          </a:ln>
        </p:spPr>
        <p:txBody>
          <a:bodyPr lIns="45719" rIns="45719"/>
          <a:lstStyle/>
          <a:p>
            <a:pPr>
              <a:defRPr sz="1800"/>
            </a:pPr>
          </a:p>
        </p:txBody>
      </p:sp>
      <p:sp>
        <p:nvSpPr>
          <p:cNvPr id="285" name="Google Shape;299;p23"/>
          <p:cNvSpPr txBox="1"/>
          <p:nvPr/>
        </p:nvSpPr>
        <p:spPr>
          <a:xfrm>
            <a:off x="8570344" y="3528884"/>
            <a:ext cx="3222146" cy="12090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defRPr sz="1000">
                <a:latin typeface="Courier New"/>
                <a:ea typeface="Courier New"/>
                <a:cs typeface="Courier New"/>
                <a:sym typeface="Courier New"/>
              </a:defRPr>
            </a:pPr>
            <a:r>
              <a:t>FILEOUT  ACB   AM=VSAM,                 </a:t>
            </a:r>
          </a:p>
          <a:p>
            <a:pPr>
              <a:defRPr sz="1000">
                <a:latin typeface="Courier New"/>
                <a:ea typeface="Courier New"/>
                <a:cs typeface="Courier New"/>
                <a:sym typeface="Courier New"/>
              </a:defRPr>
            </a:pPr>
            <a:r>
              <a:t>               MACRF=(KEY,SEQ,OUT), </a:t>
            </a:r>
          </a:p>
          <a:p>
            <a:pPr>
              <a:defRPr sz="1000">
                <a:latin typeface="Courier New"/>
                <a:ea typeface="Courier New"/>
                <a:cs typeface="Courier New"/>
                <a:sym typeface="Courier New"/>
              </a:defRPr>
            </a:pPr>
            <a:r>
              <a:t>               DDNAME=FILEOUT           </a:t>
            </a:r>
          </a:p>
          <a:p>
            <a:pPr>
              <a:defRPr sz="1000">
                <a:latin typeface="Courier New"/>
                <a:ea typeface="Courier New"/>
                <a:cs typeface="Courier New"/>
                <a:sym typeface="Courier New"/>
              </a:defRPr>
            </a:pPr>
            <a:r>
              <a:t>WRTREQ   RPL   AM=VSAM,                 </a:t>
            </a:r>
          </a:p>
          <a:p>
            <a:pPr>
              <a:defRPr sz="1000">
                <a:latin typeface="Courier New"/>
                <a:ea typeface="Courier New"/>
                <a:cs typeface="Courier New"/>
                <a:sym typeface="Courier New"/>
              </a:defRPr>
            </a:pPr>
            <a:r>
              <a:t>               ACB=FILEOUT,             </a:t>
            </a:r>
          </a:p>
          <a:p>
            <a:pPr>
              <a:defRPr sz="1000">
                <a:latin typeface="Courier New"/>
                <a:ea typeface="Courier New"/>
                <a:cs typeface="Courier New"/>
                <a:sym typeface="Courier New"/>
              </a:defRPr>
            </a:pPr>
            <a:r>
              <a:t>               AREA=RECOUT,                     </a:t>
            </a:r>
          </a:p>
          <a:p>
            <a:pPr>
              <a:defRPr sz="1000">
                <a:latin typeface="Courier New"/>
                <a:ea typeface="Courier New"/>
                <a:cs typeface="Courier New"/>
                <a:sym typeface="Courier New"/>
              </a:defRPr>
            </a:pPr>
            <a:r>
              <a:t>               RECLEN=L'RECOUT,         </a:t>
            </a:r>
          </a:p>
          <a:p>
            <a:pPr>
              <a:defRPr sz="1000">
                <a:latin typeface="Courier New"/>
                <a:ea typeface="Courier New"/>
                <a:cs typeface="Courier New"/>
                <a:sym typeface="Courier New"/>
              </a:defRPr>
            </a:pPr>
            <a:r>
              <a:t>               OPTCD=(KEY,SEQ,NUP,MVE) </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287" name="Google Shape;304;p24"/>
          <p:cNvSpPr txBox="1"/>
          <p:nvPr>
            <p:ph type="title"/>
          </p:nvPr>
        </p:nvSpPr>
        <p:spPr>
          <a:prstGeom prst="rect">
            <a:avLst/>
          </a:prstGeom>
        </p:spPr>
        <p:txBody>
          <a:bodyPr/>
          <a:lstStyle/>
          <a:p>
            <a:pPr/>
            <a:r>
              <a:t>Read VSAM Write QSAM - Move Mode I/O</a:t>
            </a:r>
          </a:p>
        </p:txBody>
      </p:sp>
      <p:sp>
        <p:nvSpPr>
          <p:cNvPr id="288" name="Google Shape;305;p24"/>
          <p:cNvSpPr/>
          <p:nvPr/>
        </p:nvSpPr>
        <p:spPr>
          <a:xfrm>
            <a:off x="3886200" y="1752600"/>
            <a:ext cx="4191000" cy="4267200"/>
          </a:xfrm>
          <a:prstGeom prst="rect">
            <a:avLst/>
          </a:prstGeom>
          <a:ln>
            <a:solidFill>
              <a:srgbClr val="000000"/>
            </a:solidFill>
          </a:ln>
        </p:spPr>
        <p:txBody>
          <a:bodyPr lIns="45719" rIns="45719"/>
          <a:lstStyle/>
          <a:p>
            <a:pPr>
              <a:defRPr sz="1800"/>
            </a:pPr>
          </a:p>
        </p:txBody>
      </p:sp>
      <p:sp>
        <p:nvSpPr>
          <p:cNvPr id="289" name="Google Shape;306;p24"/>
          <p:cNvSpPr txBox="1"/>
          <p:nvPr/>
        </p:nvSpPr>
        <p:spPr>
          <a:xfrm>
            <a:off x="3921628" y="1259720"/>
            <a:ext cx="3185151"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User Region</a:t>
            </a:r>
          </a:p>
        </p:txBody>
      </p:sp>
      <p:sp>
        <p:nvSpPr>
          <p:cNvPr id="290" name="Google Shape;307;p24"/>
          <p:cNvSpPr/>
          <p:nvPr/>
        </p:nvSpPr>
        <p:spPr>
          <a:xfrm>
            <a:off x="2133600" y="2209800"/>
            <a:ext cx="762000" cy="152400"/>
          </a:xfrm>
          <a:prstGeom prst="ellipse">
            <a:avLst/>
          </a:prstGeom>
          <a:ln>
            <a:solidFill>
              <a:srgbClr val="000000"/>
            </a:solidFill>
          </a:ln>
        </p:spPr>
        <p:txBody>
          <a:bodyPr lIns="45719" rIns="45719"/>
          <a:lstStyle/>
          <a:p>
            <a:pPr>
              <a:defRPr sz="1800"/>
            </a:pPr>
          </a:p>
        </p:txBody>
      </p:sp>
      <p:sp>
        <p:nvSpPr>
          <p:cNvPr id="291" name="Google Shape;308;p24"/>
          <p:cNvSpPr/>
          <p:nvPr/>
        </p:nvSpPr>
        <p:spPr>
          <a:xfrm>
            <a:off x="2133600" y="3001961"/>
            <a:ext cx="762000" cy="152401"/>
          </a:xfrm>
          <a:prstGeom prst="ellipse">
            <a:avLst/>
          </a:prstGeom>
          <a:ln>
            <a:solidFill>
              <a:srgbClr val="000000"/>
            </a:solidFill>
          </a:ln>
        </p:spPr>
        <p:txBody>
          <a:bodyPr lIns="45719" rIns="45719"/>
          <a:lstStyle/>
          <a:p>
            <a:pPr>
              <a:defRPr sz="1800"/>
            </a:pPr>
          </a:p>
        </p:txBody>
      </p:sp>
      <p:cxnSp>
        <p:nvCxnSpPr>
          <p:cNvPr id="292" name="Google Shape;309;p24"/>
          <p:cNvCxnSpPr>
            <a:stCxn id="290" idx="0"/>
            <a:endCxn id="291" idx="0"/>
          </p:cNvCxnSpPr>
          <p:nvPr/>
        </p:nvCxnSpPr>
        <p:spPr>
          <a:xfrm>
            <a:off x="2514600" y="2286000"/>
            <a:ext cx="0" cy="792162"/>
          </a:xfrm>
          <a:prstGeom prst="straightConnector1">
            <a:avLst/>
          </a:prstGeom>
          <a:ln>
            <a:solidFill>
              <a:srgbClr val="000000"/>
            </a:solidFill>
          </a:ln>
        </p:spPr>
      </p:cxnSp>
      <p:cxnSp>
        <p:nvCxnSpPr>
          <p:cNvPr id="293" name="Google Shape;310;p24"/>
          <p:cNvCxnSpPr>
            <a:stCxn id="290" idx="0"/>
            <a:endCxn id="291" idx="0"/>
          </p:cNvCxnSpPr>
          <p:nvPr/>
        </p:nvCxnSpPr>
        <p:spPr>
          <a:xfrm>
            <a:off x="2514600" y="2286000"/>
            <a:ext cx="0" cy="792162"/>
          </a:xfrm>
          <a:prstGeom prst="straightConnector1">
            <a:avLst/>
          </a:prstGeom>
          <a:ln>
            <a:solidFill>
              <a:srgbClr val="000000"/>
            </a:solidFill>
          </a:ln>
        </p:spPr>
      </p:cxnSp>
      <p:sp>
        <p:nvSpPr>
          <p:cNvPr id="294" name="Google Shape;311;p24"/>
          <p:cNvSpPr/>
          <p:nvPr/>
        </p:nvSpPr>
        <p:spPr>
          <a:xfrm>
            <a:off x="4343400" y="2209800"/>
            <a:ext cx="3429000" cy="1600200"/>
          </a:xfrm>
          <a:prstGeom prst="rect">
            <a:avLst/>
          </a:prstGeom>
          <a:ln>
            <a:solidFill>
              <a:srgbClr val="000000"/>
            </a:solidFill>
          </a:ln>
        </p:spPr>
        <p:txBody>
          <a:bodyPr lIns="45719" rIns="45719"/>
          <a:lstStyle/>
          <a:p>
            <a:pPr>
              <a:defRPr sz="1800"/>
            </a:pPr>
          </a:p>
        </p:txBody>
      </p:sp>
      <p:sp>
        <p:nvSpPr>
          <p:cNvPr id="295" name="Google Shape;312;p24"/>
          <p:cNvSpPr txBox="1"/>
          <p:nvPr/>
        </p:nvSpPr>
        <p:spPr>
          <a:xfrm>
            <a:off x="4312925" y="1796533"/>
            <a:ext cx="3185151"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User Program</a:t>
            </a:r>
          </a:p>
        </p:txBody>
      </p:sp>
      <p:sp>
        <p:nvSpPr>
          <p:cNvPr id="296" name="Google Shape;313;p24"/>
          <p:cNvSpPr/>
          <p:nvPr/>
        </p:nvSpPr>
        <p:spPr>
          <a:xfrm>
            <a:off x="4762500" y="3410492"/>
            <a:ext cx="838200" cy="152401"/>
          </a:xfrm>
          <a:prstGeom prst="rect">
            <a:avLst/>
          </a:prstGeom>
          <a:solidFill>
            <a:srgbClr val="E7E6E6"/>
          </a:solidFill>
          <a:ln>
            <a:solidFill>
              <a:srgbClr val="000000"/>
            </a:solidFill>
          </a:ln>
        </p:spPr>
        <p:txBody>
          <a:bodyPr lIns="45719" rIns="45719"/>
          <a:lstStyle/>
          <a:p>
            <a:pPr>
              <a:defRPr sz="1800"/>
            </a:pPr>
          </a:p>
        </p:txBody>
      </p:sp>
      <p:sp>
        <p:nvSpPr>
          <p:cNvPr id="297" name="Google Shape;314;p24"/>
          <p:cNvSpPr/>
          <p:nvPr/>
        </p:nvSpPr>
        <p:spPr>
          <a:xfrm>
            <a:off x="4349005" y="4511347"/>
            <a:ext cx="838201" cy="152401"/>
          </a:xfrm>
          <a:prstGeom prst="rect">
            <a:avLst/>
          </a:prstGeom>
          <a:solidFill>
            <a:srgbClr val="BBE0E3"/>
          </a:solidFill>
          <a:ln>
            <a:solidFill>
              <a:srgbClr val="000000"/>
            </a:solidFill>
          </a:ln>
        </p:spPr>
        <p:txBody>
          <a:bodyPr lIns="45719" rIns="45719"/>
          <a:lstStyle/>
          <a:p>
            <a:pPr>
              <a:defRPr sz="1800"/>
            </a:pPr>
          </a:p>
        </p:txBody>
      </p:sp>
      <p:sp>
        <p:nvSpPr>
          <p:cNvPr id="298" name="Google Shape;315;p24"/>
          <p:cNvSpPr/>
          <p:nvPr/>
        </p:nvSpPr>
        <p:spPr>
          <a:xfrm>
            <a:off x="4343400" y="4267200"/>
            <a:ext cx="838200" cy="152400"/>
          </a:xfrm>
          <a:prstGeom prst="rect">
            <a:avLst/>
          </a:prstGeom>
          <a:solidFill>
            <a:srgbClr val="BBE0E3"/>
          </a:solidFill>
          <a:ln>
            <a:solidFill>
              <a:srgbClr val="000000"/>
            </a:solidFill>
          </a:ln>
        </p:spPr>
        <p:txBody>
          <a:bodyPr lIns="45719" rIns="45719"/>
          <a:lstStyle/>
          <a:p>
            <a:pPr>
              <a:defRPr sz="1800"/>
            </a:pPr>
          </a:p>
        </p:txBody>
      </p:sp>
      <p:sp>
        <p:nvSpPr>
          <p:cNvPr id="299" name="Google Shape;316;p24"/>
          <p:cNvSpPr/>
          <p:nvPr/>
        </p:nvSpPr>
        <p:spPr>
          <a:xfrm>
            <a:off x="4344430" y="4930013"/>
            <a:ext cx="838201" cy="152401"/>
          </a:xfrm>
          <a:prstGeom prst="rect">
            <a:avLst/>
          </a:prstGeom>
          <a:solidFill>
            <a:srgbClr val="BBE0E3"/>
          </a:solidFill>
          <a:ln>
            <a:solidFill>
              <a:srgbClr val="000000"/>
            </a:solidFill>
          </a:ln>
        </p:spPr>
        <p:txBody>
          <a:bodyPr lIns="45719" rIns="45719"/>
          <a:lstStyle/>
          <a:p>
            <a:pPr>
              <a:defRPr sz="1800"/>
            </a:pPr>
          </a:p>
        </p:txBody>
      </p:sp>
      <p:sp>
        <p:nvSpPr>
          <p:cNvPr id="300" name="Google Shape;317;p24"/>
          <p:cNvSpPr/>
          <p:nvPr/>
        </p:nvSpPr>
        <p:spPr>
          <a:xfrm>
            <a:off x="4343400" y="5133235"/>
            <a:ext cx="838200" cy="152401"/>
          </a:xfrm>
          <a:prstGeom prst="rect">
            <a:avLst/>
          </a:prstGeom>
          <a:solidFill>
            <a:srgbClr val="BBE0E3"/>
          </a:solidFill>
          <a:ln>
            <a:solidFill>
              <a:srgbClr val="000000"/>
            </a:solidFill>
          </a:ln>
        </p:spPr>
        <p:txBody>
          <a:bodyPr lIns="45719" rIns="45719"/>
          <a:lstStyle/>
          <a:p>
            <a:pPr>
              <a:defRPr sz="1800"/>
            </a:pPr>
          </a:p>
        </p:txBody>
      </p:sp>
      <p:sp>
        <p:nvSpPr>
          <p:cNvPr id="301" name="Google Shape;318;p24"/>
          <p:cNvSpPr txBox="1"/>
          <p:nvPr/>
        </p:nvSpPr>
        <p:spPr>
          <a:xfrm>
            <a:off x="4198110" y="5348480"/>
            <a:ext cx="1432550"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Input Buffers</a:t>
            </a:r>
          </a:p>
        </p:txBody>
      </p:sp>
      <p:sp>
        <p:nvSpPr>
          <p:cNvPr id="302" name="Google Shape;319;p24"/>
          <p:cNvSpPr/>
          <p:nvPr/>
        </p:nvSpPr>
        <p:spPr>
          <a:xfrm>
            <a:off x="9067799" y="2209800"/>
            <a:ext cx="762001" cy="152400"/>
          </a:xfrm>
          <a:prstGeom prst="ellipse">
            <a:avLst/>
          </a:prstGeom>
          <a:ln>
            <a:solidFill>
              <a:srgbClr val="000000"/>
            </a:solidFill>
          </a:ln>
        </p:spPr>
        <p:txBody>
          <a:bodyPr lIns="45719" rIns="45719"/>
          <a:lstStyle/>
          <a:p>
            <a:pPr>
              <a:defRPr sz="1800"/>
            </a:pPr>
          </a:p>
        </p:txBody>
      </p:sp>
      <p:sp>
        <p:nvSpPr>
          <p:cNvPr id="303" name="Google Shape;320;p24"/>
          <p:cNvSpPr/>
          <p:nvPr/>
        </p:nvSpPr>
        <p:spPr>
          <a:xfrm>
            <a:off x="9067799" y="3001961"/>
            <a:ext cx="762001" cy="152401"/>
          </a:xfrm>
          <a:prstGeom prst="ellipse">
            <a:avLst/>
          </a:prstGeom>
          <a:ln>
            <a:solidFill>
              <a:srgbClr val="000000"/>
            </a:solidFill>
          </a:ln>
        </p:spPr>
        <p:txBody>
          <a:bodyPr lIns="45719" rIns="45719"/>
          <a:lstStyle/>
          <a:p>
            <a:pPr>
              <a:defRPr sz="1800"/>
            </a:pPr>
          </a:p>
        </p:txBody>
      </p:sp>
      <p:cxnSp>
        <p:nvCxnSpPr>
          <p:cNvPr id="304" name="Google Shape;321;p24"/>
          <p:cNvCxnSpPr>
            <a:stCxn id="302" idx="0"/>
            <a:endCxn id="303" idx="0"/>
          </p:cNvCxnSpPr>
          <p:nvPr/>
        </p:nvCxnSpPr>
        <p:spPr>
          <a:xfrm>
            <a:off x="9448799" y="2286000"/>
            <a:ext cx="1" cy="792162"/>
          </a:xfrm>
          <a:prstGeom prst="straightConnector1">
            <a:avLst/>
          </a:prstGeom>
          <a:ln>
            <a:solidFill>
              <a:srgbClr val="000000"/>
            </a:solidFill>
          </a:ln>
        </p:spPr>
      </p:cxnSp>
      <p:cxnSp>
        <p:nvCxnSpPr>
          <p:cNvPr id="305" name="Google Shape;322;p24"/>
          <p:cNvCxnSpPr>
            <a:stCxn id="302" idx="0"/>
            <a:endCxn id="303" idx="0"/>
          </p:cNvCxnSpPr>
          <p:nvPr/>
        </p:nvCxnSpPr>
        <p:spPr>
          <a:xfrm>
            <a:off x="9448799" y="2286000"/>
            <a:ext cx="1" cy="792162"/>
          </a:xfrm>
          <a:prstGeom prst="straightConnector1">
            <a:avLst/>
          </a:prstGeom>
          <a:ln>
            <a:solidFill>
              <a:srgbClr val="000000"/>
            </a:solidFill>
          </a:ln>
        </p:spPr>
      </p:cxnSp>
      <p:sp>
        <p:nvSpPr>
          <p:cNvPr id="306" name="Google Shape;323;p24"/>
          <p:cNvSpPr/>
          <p:nvPr/>
        </p:nvSpPr>
        <p:spPr>
          <a:xfrm>
            <a:off x="6666469" y="4694173"/>
            <a:ext cx="838201" cy="152401"/>
          </a:xfrm>
          <a:prstGeom prst="rect">
            <a:avLst/>
          </a:prstGeom>
          <a:solidFill>
            <a:srgbClr val="BBE0E3"/>
          </a:solidFill>
          <a:ln>
            <a:solidFill>
              <a:srgbClr val="000000"/>
            </a:solidFill>
          </a:ln>
        </p:spPr>
        <p:txBody>
          <a:bodyPr lIns="45719" rIns="45719"/>
          <a:lstStyle/>
          <a:p>
            <a:pPr>
              <a:defRPr sz="1800"/>
            </a:pPr>
          </a:p>
        </p:txBody>
      </p:sp>
      <p:sp>
        <p:nvSpPr>
          <p:cNvPr id="307" name="Google Shape;324;p24"/>
          <p:cNvSpPr/>
          <p:nvPr/>
        </p:nvSpPr>
        <p:spPr>
          <a:xfrm>
            <a:off x="6666469" y="4490951"/>
            <a:ext cx="838201" cy="152401"/>
          </a:xfrm>
          <a:prstGeom prst="rect">
            <a:avLst/>
          </a:prstGeom>
          <a:solidFill>
            <a:srgbClr val="BBE0E3"/>
          </a:solidFill>
          <a:ln>
            <a:solidFill>
              <a:srgbClr val="000000"/>
            </a:solidFill>
          </a:ln>
        </p:spPr>
        <p:txBody>
          <a:bodyPr lIns="45719" rIns="45719"/>
          <a:lstStyle/>
          <a:p>
            <a:pPr>
              <a:defRPr sz="1800"/>
            </a:pPr>
          </a:p>
        </p:txBody>
      </p:sp>
      <p:sp>
        <p:nvSpPr>
          <p:cNvPr id="308" name="Google Shape;325;p24"/>
          <p:cNvSpPr/>
          <p:nvPr/>
        </p:nvSpPr>
        <p:spPr>
          <a:xfrm>
            <a:off x="6666469" y="4267200"/>
            <a:ext cx="838201" cy="152400"/>
          </a:xfrm>
          <a:prstGeom prst="rect">
            <a:avLst/>
          </a:prstGeom>
          <a:solidFill>
            <a:srgbClr val="BBE0E3"/>
          </a:solidFill>
          <a:ln>
            <a:solidFill>
              <a:srgbClr val="44546A"/>
            </a:solidFill>
          </a:ln>
        </p:spPr>
        <p:txBody>
          <a:bodyPr lIns="45719" rIns="45719"/>
          <a:lstStyle/>
          <a:p>
            <a:pPr>
              <a:defRPr sz="1800"/>
            </a:pPr>
          </a:p>
        </p:txBody>
      </p:sp>
      <p:sp>
        <p:nvSpPr>
          <p:cNvPr id="309" name="Google Shape;326;p24"/>
          <p:cNvSpPr/>
          <p:nvPr/>
        </p:nvSpPr>
        <p:spPr>
          <a:xfrm>
            <a:off x="6674708" y="4930013"/>
            <a:ext cx="838201" cy="152401"/>
          </a:xfrm>
          <a:prstGeom prst="rect">
            <a:avLst/>
          </a:prstGeom>
          <a:solidFill>
            <a:srgbClr val="BBE0E3"/>
          </a:solidFill>
          <a:ln>
            <a:solidFill>
              <a:srgbClr val="000000"/>
            </a:solidFill>
          </a:ln>
        </p:spPr>
        <p:txBody>
          <a:bodyPr lIns="45719" rIns="45719"/>
          <a:lstStyle/>
          <a:p>
            <a:pPr>
              <a:defRPr sz="1800"/>
            </a:pPr>
          </a:p>
        </p:txBody>
      </p:sp>
      <p:sp>
        <p:nvSpPr>
          <p:cNvPr id="310" name="Google Shape;327;p24"/>
          <p:cNvSpPr/>
          <p:nvPr/>
        </p:nvSpPr>
        <p:spPr>
          <a:xfrm>
            <a:off x="6674708" y="5133235"/>
            <a:ext cx="838201" cy="152401"/>
          </a:xfrm>
          <a:prstGeom prst="rect">
            <a:avLst/>
          </a:prstGeom>
          <a:solidFill>
            <a:srgbClr val="BBE0E3"/>
          </a:solidFill>
          <a:ln>
            <a:solidFill>
              <a:srgbClr val="000000"/>
            </a:solidFill>
          </a:ln>
        </p:spPr>
        <p:txBody>
          <a:bodyPr lIns="45719" rIns="45719"/>
          <a:lstStyle/>
          <a:p>
            <a:pPr>
              <a:defRPr sz="1800"/>
            </a:pPr>
          </a:p>
        </p:txBody>
      </p:sp>
      <p:sp>
        <p:nvSpPr>
          <p:cNvPr id="311" name="Google Shape;328;p24"/>
          <p:cNvSpPr txBox="1"/>
          <p:nvPr/>
        </p:nvSpPr>
        <p:spPr>
          <a:xfrm>
            <a:off x="6388860" y="5348480"/>
            <a:ext cx="1700280"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Output Buffers</a:t>
            </a:r>
          </a:p>
        </p:txBody>
      </p:sp>
      <p:sp>
        <p:nvSpPr>
          <p:cNvPr id="312" name="Google Shape;329;p24"/>
          <p:cNvSpPr/>
          <p:nvPr/>
        </p:nvSpPr>
        <p:spPr>
          <a:xfrm>
            <a:off x="2286000" y="2514600"/>
            <a:ext cx="533400" cy="152400"/>
          </a:xfrm>
          <a:prstGeom prst="rect">
            <a:avLst/>
          </a:prstGeom>
          <a:solidFill>
            <a:srgbClr val="2E75B5"/>
          </a:solidFill>
          <a:ln>
            <a:solidFill>
              <a:srgbClr val="000000"/>
            </a:solidFill>
          </a:ln>
        </p:spPr>
        <p:txBody>
          <a:bodyPr lIns="45719" rIns="45719"/>
          <a:lstStyle/>
          <a:p>
            <a:pPr>
              <a:defRPr sz="1800"/>
            </a:pPr>
          </a:p>
        </p:txBody>
      </p:sp>
      <p:sp>
        <p:nvSpPr>
          <p:cNvPr id="313" name="Google Shape;330;p24"/>
          <p:cNvSpPr/>
          <p:nvPr/>
        </p:nvSpPr>
        <p:spPr>
          <a:xfrm>
            <a:off x="9182099" y="2514600"/>
            <a:ext cx="533401" cy="152400"/>
          </a:xfrm>
          <a:prstGeom prst="rect">
            <a:avLst/>
          </a:prstGeom>
          <a:solidFill>
            <a:srgbClr val="2E75B5"/>
          </a:solidFill>
          <a:ln>
            <a:solidFill>
              <a:srgbClr val="000000"/>
            </a:solidFill>
          </a:ln>
        </p:spPr>
        <p:txBody>
          <a:bodyPr lIns="45719" rIns="45719"/>
          <a:lstStyle/>
          <a:p>
            <a:pPr>
              <a:defRPr sz="1800"/>
            </a:pPr>
          </a:p>
        </p:txBody>
      </p:sp>
      <p:sp>
        <p:nvSpPr>
          <p:cNvPr id="314" name="Google Shape;331;p24"/>
          <p:cNvSpPr/>
          <p:nvPr/>
        </p:nvSpPr>
        <p:spPr>
          <a:xfrm>
            <a:off x="4343400" y="4707859"/>
            <a:ext cx="838200" cy="152401"/>
          </a:xfrm>
          <a:prstGeom prst="rect">
            <a:avLst/>
          </a:prstGeom>
          <a:solidFill>
            <a:srgbClr val="BBE0E3"/>
          </a:solidFill>
          <a:ln>
            <a:solidFill>
              <a:srgbClr val="000000"/>
            </a:solidFill>
          </a:ln>
        </p:spPr>
        <p:txBody>
          <a:bodyPr lIns="45719" rIns="45719"/>
          <a:lstStyle/>
          <a:p>
            <a:pPr>
              <a:defRPr sz="1800"/>
            </a:pPr>
          </a:p>
        </p:txBody>
      </p:sp>
      <p:sp>
        <p:nvSpPr>
          <p:cNvPr id="315" name="Google Shape;332;p24"/>
          <p:cNvSpPr txBox="1"/>
          <p:nvPr/>
        </p:nvSpPr>
        <p:spPr>
          <a:xfrm>
            <a:off x="2065024" y="1690881"/>
            <a:ext cx="1013451" cy="33304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FILEIN</a:t>
            </a:r>
          </a:p>
        </p:txBody>
      </p:sp>
      <p:sp>
        <p:nvSpPr>
          <p:cNvPr id="316" name="Google Shape;333;p24"/>
          <p:cNvSpPr txBox="1"/>
          <p:nvPr/>
        </p:nvSpPr>
        <p:spPr>
          <a:xfrm>
            <a:off x="9037325" y="1725867"/>
            <a:ext cx="1127751"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FILEOUT</a:t>
            </a:r>
          </a:p>
        </p:txBody>
      </p:sp>
      <p:sp>
        <p:nvSpPr>
          <p:cNvPr id="317" name="Google Shape;334;p24"/>
          <p:cNvSpPr/>
          <p:nvPr/>
        </p:nvSpPr>
        <p:spPr>
          <a:xfrm>
            <a:off x="6343134" y="3410492"/>
            <a:ext cx="838201" cy="152401"/>
          </a:xfrm>
          <a:prstGeom prst="rect">
            <a:avLst/>
          </a:prstGeom>
          <a:solidFill>
            <a:srgbClr val="E7E6E6"/>
          </a:solidFill>
          <a:ln>
            <a:solidFill>
              <a:srgbClr val="000000"/>
            </a:solidFill>
          </a:ln>
        </p:spPr>
        <p:txBody>
          <a:bodyPr lIns="45719" rIns="45719"/>
          <a:lstStyle/>
          <a:p>
            <a:pPr>
              <a:defRPr sz="1800"/>
            </a:pPr>
          </a:p>
        </p:txBody>
      </p:sp>
      <p:sp>
        <p:nvSpPr>
          <p:cNvPr id="318" name="Google Shape;335;p24"/>
          <p:cNvSpPr txBox="1"/>
          <p:nvPr/>
        </p:nvSpPr>
        <p:spPr>
          <a:xfrm>
            <a:off x="4978130" y="3613715"/>
            <a:ext cx="518151" cy="195977"/>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800">
                <a:latin typeface="Calibri"/>
                <a:ea typeface="Calibri"/>
                <a:cs typeface="Calibri"/>
                <a:sym typeface="Calibri"/>
              </a:defRPr>
            </a:lvl1pPr>
          </a:lstStyle>
          <a:p>
            <a:pPr/>
            <a:r>
              <a:t>RECIN</a:t>
            </a:r>
          </a:p>
        </p:txBody>
      </p:sp>
      <p:sp>
        <p:nvSpPr>
          <p:cNvPr id="319" name="Google Shape;336;p24"/>
          <p:cNvSpPr txBox="1"/>
          <p:nvPr/>
        </p:nvSpPr>
        <p:spPr>
          <a:xfrm>
            <a:off x="6329134" y="3610724"/>
            <a:ext cx="711742" cy="19597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800">
                <a:latin typeface="Calibri"/>
                <a:ea typeface="Calibri"/>
                <a:cs typeface="Calibri"/>
                <a:sym typeface="Calibri"/>
              </a:defRPr>
            </a:lvl1pPr>
          </a:lstStyle>
          <a:p>
            <a:pPr/>
            <a:r>
              <a:t>RECOUT</a:t>
            </a:r>
          </a:p>
        </p:txBody>
      </p:sp>
      <p:sp>
        <p:nvSpPr>
          <p:cNvPr id="320" name="Google Shape;337;p24"/>
          <p:cNvSpPr txBox="1"/>
          <p:nvPr/>
        </p:nvSpPr>
        <p:spPr>
          <a:xfrm>
            <a:off x="4666379" y="2327887"/>
            <a:ext cx="2232137" cy="11201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defRPr sz="800">
                <a:latin typeface="Courier New"/>
                <a:ea typeface="Courier New"/>
                <a:cs typeface="Courier New"/>
                <a:sym typeface="Courier New"/>
              </a:defRPr>
            </a:pPr>
            <a:r>
              <a:t>         OPEN  (FILEIN,(INPUT))           </a:t>
            </a:r>
          </a:p>
          <a:p>
            <a:pPr>
              <a:defRPr sz="800">
                <a:latin typeface="Courier New"/>
                <a:ea typeface="Courier New"/>
                <a:cs typeface="Courier New"/>
                <a:sym typeface="Courier New"/>
              </a:defRPr>
            </a:pPr>
            <a:r>
              <a:t>         LTR   R15,R15          </a:t>
            </a:r>
          </a:p>
          <a:p>
            <a:pPr>
              <a:defRPr sz="800">
                <a:latin typeface="Courier New"/>
                <a:ea typeface="Courier New"/>
                <a:cs typeface="Courier New"/>
                <a:sym typeface="Courier New"/>
              </a:defRPr>
            </a:pPr>
            <a:r>
              <a:t>         JNZ   BADOPEN                                                                </a:t>
            </a:r>
          </a:p>
          <a:p>
            <a:pPr>
              <a:defRPr sz="800">
                <a:latin typeface="Courier New"/>
                <a:ea typeface="Courier New"/>
                <a:cs typeface="Courier New"/>
                <a:sym typeface="Courier New"/>
              </a:defRPr>
            </a:pPr>
            <a:r>
              <a:t>         GET   RPL=RDREQ                             </a:t>
            </a:r>
          </a:p>
          <a:p>
            <a:pPr>
              <a:defRPr sz="800">
                <a:latin typeface="Courier New"/>
                <a:ea typeface="Courier New"/>
                <a:cs typeface="Courier New"/>
                <a:sym typeface="Courier New"/>
              </a:defRPr>
            </a:pPr>
            <a:r>
              <a:t>         LTR   R15,R15                              </a:t>
            </a:r>
          </a:p>
          <a:p>
            <a:pPr>
              <a:defRPr sz="800">
                <a:latin typeface="Courier New"/>
                <a:ea typeface="Courier New"/>
                <a:cs typeface="Courier New"/>
                <a:sym typeface="Courier New"/>
              </a:defRPr>
            </a:pPr>
            <a:r>
              <a:t>         BNZ   BADGET </a:t>
            </a:r>
          </a:p>
          <a:p>
            <a:pPr>
              <a:defRPr sz="800">
                <a:latin typeface="Courier New"/>
                <a:ea typeface="Courier New"/>
                <a:cs typeface="Courier New"/>
                <a:sym typeface="Courier New"/>
              </a:defRPr>
            </a:pPr>
            <a:r>
              <a:t>         MVC   RECOUT,RECIN</a:t>
            </a:r>
          </a:p>
          <a:p>
            <a:pPr>
              <a:defRPr sz="800">
                <a:latin typeface="Courier New"/>
                <a:ea typeface="Courier New"/>
                <a:cs typeface="Courier New"/>
                <a:sym typeface="Courier New"/>
              </a:defRPr>
            </a:pPr>
            <a:r>
              <a:t>         PUT   FILEOUT,RECOUT                   </a:t>
            </a:r>
          </a:p>
          <a:p>
            <a:pPr>
              <a:defRPr sz="800">
                <a:latin typeface="Courier New"/>
                <a:ea typeface="Courier New"/>
                <a:cs typeface="Courier New"/>
                <a:sym typeface="Courier New"/>
              </a:defRPr>
            </a:pPr>
            <a:r>
              <a:t>        </a:t>
            </a:r>
          </a:p>
        </p:txBody>
      </p:sp>
      <p:sp>
        <p:nvSpPr>
          <p:cNvPr id="321" name="Google Shape;338;p24"/>
          <p:cNvSpPr/>
          <p:nvPr/>
        </p:nvSpPr>
        <p:spPr>
          <a:xfrm>
            <a:off x="2653613" y="2667011"/>
            <a:ext cx="2209800" cy="1910402"/>
          </a:xfrm>
          <a:prstGeom prst="line">
            <a:avLst/>
          </a:prstGeom>
          <a:ln>
            <a:solidFill>
              <a:srgbClr val="000000"/>
            </a:solidFill>
            <a:tailEnd type="triangle"/>
          </a:ln>
        </p:spPr>
        <p:txBody>
          <a:bodyPr lIns="45719" rIns="45719"/>
          <a:lstStyle/>
          <a:p>
            <a:pPr/>
          </a:p>
        </p:txBody>
      </p:sp>
      <p:sp>
        <p:nvSpPr>
          <p:cNvPr id="322" name="Google Shape;340;p24"/>
          <p:cNvSpPr/>
          <p:nvPr/>
        </p:nvSpPr>
        <p:spPr>
          <a:xfrm flipV="1">
            <a:off x="4915799" y="3562892"/>
            <a:ext cx="265801" cy="928201"/>
          </a:xfrm>
          <a:prstGeom prst="line">
            <a:avLst/>
          </a:prstGeom>
          <a:ln>
            <a:solidFill>
              <a:srgbClr val="000000"/>
            </a:solidFill>
            <a:tailEnd type="triangle"/>
          </a:ln>
        </p:spPr>
        <p:txBody>
          <a:bodyPr lIns="45719" rIns="45719"/>
          <a:lstStyle/>
          <a:p>
            <a:pPr/>
          </a:p>
        </p:txBody>
      </p:sp>
      <p:cxnSp>
        <p:nvCxnSpPr>
          <p:cNvPr id="323" name="Google Shape;341;p24"/>
          <p:cNvCxnSpPr>
            <a:stCxn id="296" idx="0"/>
            <a:endCxn id="317" idx="0"/>
          </p:cNvCxnSpPr>
          <p:nvPr/>
        </p:nvCxnSpPr>
        <p:spPr>
          <a:xfrm>
            <a:off x="5181600" y="3486692"/>
            <a:ext cx="1580635" cy="1"/>
          </a:xfrm>
          <a:prstGeom prst="straightConnector1">
            <a:avLst/>
          </a:prstGeom>
          <a:ln>
            <a:solidFill>
              <a:srgbClr val="000000"/>
            </a:solidFill>
            <a:tailEnd type="triangle"/>
          </a:ln>
        </p:spPr>
      </p:cxnSp>
      <p:sp>
        <p:nvSpPr>
          <p:cNvPr id="324" name="Google Shape;342;p24"/>
          <p:cNvSpPr/>
          <p:nvPr/>
        </p:nvSpPr>
        <p:spPr>
          <a:xfrm>
            <a:off x="6914121" y="3539194"/>
            <a:ext cx="476766" cy="708492"/>
          </a:xfrm>
          <a:prstGeom prst="line">
            <a:avLst/>
          </a:prstGeom>
          <a:ln>
            <a:solidFill>
              <a:srgbClr val="000000"/>
            </a:solidFill>
            <a:tailEnd type="triangle"/>
          </a:ln>
        </p:spPr>
        <p:txBody>
          <a:bodyPr lIns="45719" rIns="45719"/>
          <a:lstStyle/>
          <a:p>
            <a:pPr/>
          </a:p>
        </p:txBody>
      </p:sp>
      <p:sp>
        <p:nvSpPr>
          <p:cNvPr id="325" name="Google Shape;339;p24"/>
          <p:cNvSpPr/>
          <p:nvPr/>
        </p:nvSpPr>
        <p:spPr>
          <a:xfrm>
            <a:off x="4863412" y="4501212"/>
            <a:ext cx="152401" cy="152401"/>
          </a:xfrm>
          <a:prstGeom prst="rect">
            <a:avLst/>
          </a:prstGeom>
          <a:solidFill>
            <a:srgbClr val="E7E6E6"/>
          </a:solidFill>
          <a:ln>
            <a:solidFill>
              <a:srgbClr val="000000"/>
            </a:solidFill>
          </a:ln>
        </p:spPr>
        <p:txBody>
          <a:bodyPr lIns="45719" rIns="45719"/>
          <a:lstStyle/>
          <a:p>
            <a:pPr>
              <a:defRPr sz="1800"/>
            </a:pPr>
          </a:p>
        </p:txBody>
      </p:sp>
      <p:cxnSp>
        <p:nvCxnSpPr>
          <p:cNvPr id="326" name="Google Shape;343;p24"/>
          <p:cNvCxnSpPr>
            <a:stCxn id="308" idx="0"/>
            <a:endCxn id="313" idx="0"/>
          </p:cNvCxnSpPr>
          <p:nvPr/>
        </p:nvCxnSpPr>
        <p:spPr>
          <a:xfrm flipV="1">
            <a:off x="7085569" y="2590800"/>
            <a:ext cx="2363231" cy="1752600"/>
          </a:xfrm>
          <a:prstGeom prst="straightConnector1">
            <a:avLst/>
          </a:prstGeom>
          <a:ln>
            <a:solidFill>
              <a:srgbClr val="000000"/>
            </a:solidFill>
            <a:tailEnd type="triangle"/>
          </a:ln>
        </p:spPr>
      </p:cxnSp>
      <p:sp>
        <p:nvSpPr>
          <p:cNvPr id="327" name="Google Shape;344;p24"/>
          <p:cNvSpPr txBox="1"/>
          <p:nvPr/>
        </p:nvSpPr>
        <p:spPr>
          <a:xfrm>
            <a:off x="485990" y="3369031"/>
            <a:ext cx="3229889" cy="13487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defRPr sz="1000">
                <a:latin typeface="Courier New"/>
                <a:ea typeface="Courier New"/>
                <a:cs typeface="Courier New"/>
                <a:sym typeface="Courier New"/>
              </a:defRPr>
            </a:pPr>
            <a:r>
              <a:t>FILEIN   ACB   AM=VSAM,                </a:t>
            </a:r>
          </a:p>
          <a:p>
            <a:pPr>
              <a:defRPr sz="1000">
                <a:latin typeface="Courier New"/>
                <a:ea typeface="Courier New"/>
                <a:cs typeface="Courier New"/>
                <a:sym typeface="Courier New"/>
              </a:defRPr>
            </a:pPr>
            <a:r>
              <a:t>               MACRF=(KEY,SEQ,IN),     </a:t>
            </a:r>
          </a:p>
          <a:p>
            <a:pPr>
              <a:defRPr sz="1000">
                <a:latin typeface="Courier New"/>
                <a:ea typeface="Courier New"/>
                <a:cs typeface="Courier New"/>
                <a:sym typeface="Courier New"/>
              </a:defRPr>
            </a:pPr>
            <a:r>
              <a:t>               DDNAME=FILEIN,          </a:t>
            </a:r>
          </a:p>
          <a:p>
            <a:pPr>
              <a:defRPr sz="1000">
                <a:latin typeface="Courier New"/>
                <a:ea typeface="Courier New"/>
                <a:cs typeface="Courier New"/>
                <a:sym typeface="Courier New"/>
              </a:defRPr>
            </a:pPr>
            <a:r>
              <a:t>               EXLST=FILEINEX          </a:t>
            </a:r>
          </a:p>
          <a:p>
            <a:pPr>
              <a:defRPr sz="1000">
                <a:latin typeface="Courier New"/>
                <a:ea typeface="Courier New"/>
                <a:cs typeface="Courier New"/>
                <a:sym typeface="Courier New"/>
              </a:defRPr>
            </a:pPr>
            <a:r>
              <a:t>RDREQ    RPL   AM=VSAM,   </a:t>
            </a:r>
          </a:p>
          <a:p>
            <a:pPr>
              <a:defRPr sz="1000">
                <a:latin typeface="Courier New"/>
                <a:ea typeface="Courier New"/>
                <a:cs typeface="Courier New"/>
                <a:sym typeface="Courier New"/>
              </a:defRPr>
            </a:pPr>
            <a:r>
              <a:t>               ACB=FILEIN,      </a:t>
            </a:r>
          </a:p>
          <a:p>
            <a:pPr>
              <a:defRPr sz="1000">
                <a:latin typeface="Courier New"/>
                <a:ea typeface="Courier New"/>
                <a:cs typeface="Courier New"/>
                <a:sym typeface="Courier New"/>
              </a:defRPr>
            </a:pPr>
            <a:r>
              <a:t>               AREA=RECIN,</a:t>
            </a:r>
          </a:p>
          <a:p>
            <a:pPr>
              <a:defRPr sz="1000">
                <a:latin typeface="Courier New"/>
                <a:ea typeface="Courier New"/>
                <a:cs typeface="Courier New"/>
                <a:sym typeface="Courier New"/>
              </a:defRPr>
            </a:pPr>
            <a:r>
              <a:t>               RECLEN=L’RECIN,  </a:t>
            </a:r>
          </a:p>
          <a:p>
            <a:pPr>
              <a:defRPr sz="1000">
                <a:latin typeface="Courier New"/>
                <a:ea typeface="Courier New"/>
                <a:cs typeface="Courier New"/>
                <a:sym typeface="Courier New"/>
              </a:defRPr>
            </a:pPr>
            <a:r>
              <a:t>               OPTCD=(KEY,SEQ,NUP,MVE)</a:t>
            </a:r>
          </a:p>
        </p:txBody>
      </p:sp>
      <p:sp>
        <p:nvSpPr>
          <p:cNvPr id="328" name="Google Shape;345;p24"/>
          <p:cNvSpPr/>
          <p:nvPr/>
        </p:nvSpPr>
        <p:spPr>
          <a:xfrm>
            <a:off x="7352271" y="4263706"/>
            <a:ext cx="152401" cy="152401"/>
          </a:xfrm>
          <a:prstGeom prst="rect">
            <a:avLst/>
          </a:prstGeom>
          <a:solidFill>
            <a:srgbClr val="E7E6E6"/>
          </a:solidFill>
          <a:ln>
            <a:solidFill>
              <a:srgbClr val="000000"/>
            </a:solidFill>
          </a:ln>
        </p:spPr>
        <p:txBody>
          <a:bodyPr lIns="45719" rIns="45719"/>
          <a:lstStyle/>
          <a:p>
            <a:pPr>
              <a:defRPr sz="1800"/>
            </a:pP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330" name="Google Shape;350;p25"/>
          <p:cNvSpPr txBox="1"/>
          <p:nvPr>
            <p:ph type="title"/>
          </p:nvPr>
        </p:nvSpPr>
        <p:spPr>
          <a:prstGeom prst="rect">
            <a:avLst/>
          </a:prstGeom>
        </p:spPr>
        <p:txBody>
          <a:bodyPr/>
          <a:lstStyle/>
          <a:p>
            <a:pPr/>
            <a:r>
              <a:t>Read VSAM Write VSAM - Move Mode I/O</a:t>
            </a:r>
          </a:p>
        </p:txBody>
      </p:sp>
      <p:sp>
        <p:nvSpPr>
          <p:cNvPr id="331" name="Google Shape;351;p25"/>
          <p:cNvSpPr/>
          <p:nvPr/>
        </p:nvSpPr>
        <p:spPr>
          <a:xfrm>
            <a:off x="3886200" y="1752600"/>
            <a:ext cx="4191000" cy="4267200"/>
          </a:xfrm>
          <a:prstGeom prst="rect">
            <a:avLst/>
          </a:prstGeom>
          <a:ln>
            <a:solidFill>
              <a:srgbClr val="000000"/>
            </a:solidFill>
          </a:ln>
        </p:spPr>
        <p:txBody>
          <a:bodyPr lIns="45719" rIns="45719"/>
          <a:lstStyle/>
          <a:p>
            <a:pPr>
              <a:defRPr sz="1800"/>
            </a:pPr>
          </a:p>
        </p:txBody>
      </p:sp>
      <p:sp>
        <p:nvSpPr>
          <p:cNvPr id="332" name="Google Shape;352;p25"/>
          <p:cNvSpPr txBox="1"/>
          <p:nvPr/>
        </p:nvSpPr>
        <p:spPr>
          <a:xfrm>
            <a:off x="3921628" y="1259720"/>
            <a:ext cx="3185151"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User Region</a:t>
            </a:r>
          </a:p>
        </p:txBody>
      </p:sp>
      <p:sp>
        <p:nvSpPr>
          <p:cNvPr id="333" name="Google Shape;353;p25"/>
          <p:cNvSpPr/>
          <p:nvPr/>
        </p:nvSpPr>
        <p:spPr>
          <a:xfrm>
            <a:off x="2133600" y="2209800"/>
            <a:ext cx="762000" cy="152400"/>
          </a:xfrm>
          <a:prstGeom prst="ellipse">
            <a:avLst/>
          </a:prstGeom>
          <a:ln>
            <a:solidFill>
              <a:srgbClr val="000000"/>
            </a:solidFill>
          </a:ln>
        </p:spPr>
        <p:txBody>
          <a:bodyPr lIns="45719" rIns="45719"/>
          <a:lstStyle/>
          <a:p>
            <a:pPr>
              <a:defRPr sz="1800"/>
            </a:pPr>
          </a:p>
        </p:txBody>
      </p:sp>
      <p:sp>
        <p:nvSpPr>
          <p:cNvPr id="334" name="Google Shape;354;p25"/>
          <p:cNvSpPr/>
          <p:nvPr/>
        </p:nvSpPr>
        <p:spPr>
          <a:xfrm>
            <a:off x="2133600" y="3001961"/>
            <a:ext cx="762000" cy="152401"/>
          </a:xfrm>
          <a:prstGeom prst="ellipse">
            <a:avLst/>
          </a:prstGeom>
          <a:ln>
            <a:solidFill>
              <a:srgbClr val="000000"/>
            </a:solidFill>
          </a:ln>
        </p:spPr>
        <p:txBody>
          <a:bodyPr lIns="45719" rIns="45719"/>
          <a:lstStyle/>
          <a:p>
            <a:pPr>
              <a:defRPr sz="1800"/>
            </a:pPr>
          </a:p>
        </p:txBody>
      </p:sp>
      <p:cxnSp>
        <p:nvCxnSpPr>
          <p:cNvPr id="335" name="Google Shape;355;p25"/>
          <p:cNvCxnSpPr>
            <a:stCxn id="333" idx="0"/>
            <a:endCxn id="334" idx="0"/>
          </p:cNvCxnSpPr>
          <p:nvPr/>
        </p:nvCxnSpPr>
        <p:spPr>
          <a:xfrm>
            <a:off x="2514600" y="2286000"/>
            <a:ext cx="0" cy="792162"/>
          </a:xfrm>
          <a:prstGeom prst="straightConnector1">
            <a:avLst/>
          </a:prstGeom>
          <a:ln>
            <a:solidFill>
              <a:srgbClr val="000000"/>
            </a:solidFill>
          </a:ln>
        </p:spPr>
      </p:cxnSp>
      <p:cxnSp>
        <p:nvCxnSpPr>
          <p:cNvPr id="336" name="Google Shape;356;p25"/>
          <p:cNvCxnSpPr>
            <a:stCxn id="333" idx="0"/>
            <a:endCxn id="334" idx="0"/>
          </p:cNvCxnSpPr>
          <p:nvPr/>
        </p:nvCxnSpPr>
        <p:spPr>
          <a:xfrm>
            <a:off x="2514600" y="2286000"/>
            <a:ext cx="0" cy="792162"/>
          </a:xfrm>
          <a:prstGeom prst="straightConnector1">
            <a:avLst/>
          </a:prstGeom>
          <a:ln>
            <a:solidFill>
              <a:srgbClr val="000000"/>
            </a:solidFill>
          </a:ln>
        </p:spPr>
      </p:cxnSp>
      <p:sp>
        <p:nvSpPr>
          <p:cNvPr id="337" name="Google Shape;357;p25"/>
          <p:cNvSpPr/>
          <p:nvPr/>
        </p:nvSpPr>
        <p:spPr>
          <a:xfrm>
            <a:off x="4343400" y="2209800"/>
            <a:ext cx="3429000" cy="1600200"/>
          </a:xfrm>
          <a:prstGeom prst="rect">
            <a:avLst/>
          </a:prstGeom>
          <a:ln>
            <a:solidFill>
              <a:srgbClr val="000000"/>
            </a:solidFill>
          </a:ln>
        </p:spPr>
        <p:txBody>
          <a:bodyPr lIns="45719" rIns="45719"/>
          <a:lstStyle/>
          <a:p>
            <a:pPr>
              <a:defRPr sz="1800"/>
            </a:pPr>
          </a:p>
        </p:txBody>
      </p:sp>
      <p:sp>
        <p:nvSpPr>
          <p:cNvPr id="338" name="Google Shape;358;p25"/>
          <p:cNvSpPr txBox="1"/>
          <p:nvPr/>
        </p:nvSpPr>
        <p:spPr>
          <a:xfrm>
            <a:off x="4312925" y="1796533"/>
            <a:ext cx="3185151"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User Program</a:t>
            </a:r>
          </a:p>
        </p:txBody>
      </p:sp>
      <p:sp>
        <p:nvSpPr>
          <p:cNvPr id="339" name="Google Shape;359;p25"/>
          <p:cNvSpPr/>
          <p:nvPr/>
        </p:nvSpPr>
        <p:spPr>
          <a:xfrm>
            <a:off x="4762500" y="3410492"/>
            <a:ext cx="838200" cy="152401"/>
          </a:xfrm>
          <a:prstGeom prst="rect">
            <a:avLst/>
          </a:prstGeom>
          <a:solidFill>
            <a:srgbClr val="E7E6E6"/>
          </a:solidFill>
          <a:ln>
            <a:solidFill>
              <a:srgbClr val="000000"/>
            </a:solidFill>
          </a:ln>
        </p:spPr>
        <p:txBody>
          <a:bodyPr lIns="45719" rIns="45719"/>
          <a:lstStyle/>
          <a:p>
            <a:pPr>
              <a:defRPr sz="1800"/>
            </a:pPr>
          </a:p>
        </p:txBody>
      </p:sp>
      <p:sp>
        <p:nvSpPr>
          <p:cNvPr id="340" name="Google Shape;360;p25"/>
          <p:cNvSpPr/>
          <p:nvPr/>
        </p:nvSpPr>
        <p:spPr>
          <a:xfrm>
            <a:off x="4343400" y="4490951"/>
            <a:ext cx="838200" cy="152401"/>
          </a:xfrm>
          <a:prstGeom prst="rect">
            <a:avLst/>
          </a:prstGeom>
          <a:solidFill>
            <a:srgbClr val="BBE0E3"/>
          </a:solidFill>
          <a:ln>
            <a:solidFill>
              <a:srgbClr val="000000"/>
            </a:solidFill>
          </a:ln>
        </p:spPr>
        <p:txBody>
          <a:bodyPr lIns="45719" rIns="45719"/>
          <a:lstStyle/>
          <a:p>
            <a:pPr>
              <a:defRPr sz="1800"/>
            </a:pPr>
          </a:p>
        </p:txBody>
      </p:sp>
      <p:sp>
        <p:nvSpPr>
          <p:cNvPr id="341" name="Google Shape;361;p25"/>
          <p:cNvSpPr/>
          <p:nvPr/>
        </p:nvSpPr>
        <p:spPr>
          <a:xfrm>
            <a:off x="4343400" y="4267200"/>
            <a:ext cx="838200" cy="152400"/>
          </a:xfrm>
          <a:prstGeom prst="rect">
            <a:avLst/>
          </a:prstGeom>
          <a:solidFill>
            <a:srgbClr val="BBE0E3"/>
          </a:solidFill>
          <a:ln>
            <a:solidFill>
              <a:srgbClr val="000000"/>
            </a:solidFill>
          </a:ln>
        </p:spPr>
        <p:txBody>
          <a:bodyPr lIns="45719" rIns="45719"/>
          <a:lstStyle/>
          <a:p>
            <a:pPr>
              <a:defRPr sz="1800"/>
            </a:pPr>
          </a:p>
        </p:txBody>
      </p:sp>
      <p:sp>
        <p:nvSpPr>
          <p:cNvPr id="342" name="Google Shape;362;p25"/>
          <p:cNvSpPr/>
          <p:nvPr/>
        </p:nvSpPr>
        <p:spPr>
          <a:xfrm>
            <a:off x="4344430" y="4930013"/>
            <a:ext cx="838201" cy="152401"/>
          </a:xfrm>
          <a:prstGeom prst="rect">
            <a:avLst/>
          </a:prstGeom>
          <a:solidFill>
            <a:srgbClr val="BBE0E3"/>
          </a:solidFill>
          <a:ln>
            <a:solidFill>
              <a:srgbClr val="000000"/>
            </a:solidFill>
          </a:ln>
        </p:spPr>
        <p:txBody>
          <a:bodyPr lIns="45719" rIns="45719"/>
          <a:lstStyle/>
          <a:p>
            <a:pPr>
              <a:defRPr sz="1800"/>
            </a:pPr>
          </a:p>
        </p:txBody>
      </p:sp>
      <p:sp>
        <p:nvSpPr>
          <p:cNvPr id="343" name="Google Shape;363;p25"/>
          <p:cNvSpPr/>
          <p:nvPr/>
        </p:nvSpPr>
        <p:spPr>
          <a:xfrm>
            <a:off x="4343400" y="5133235"/>
            <a:ext cx="838200" cy="152401"/>
          </a:xfrm>
          <a:prstGeom prst="rect">
            <a:avLst/>
          </a:prstGeom>
          <a:solidFill>
            <a:srgbClr val="BBE0E3"/>
          </a:solidFill>
          <a:ln>
            <a:solidFill>
              <a:srgbClr val="000000"/>
            </a:solidFill>
          </a:ln>
        </p:spPr>
        <p:txBody>
          <a:bodyPr lIns="45719" rIns="45719"/>
          <a:lstStyle/>
          <a:p>
            <a:pPr>
              <a:defRPr sz="1800"/>
            </a:pPr>
          </a:p>
        </p:txBody>
      </p:sp>
      <p:sp>
        <p:nvSpPr>
          <p:cNvPr id="344" name="Google Shape;364;p25"/>
          <p:cNvSpPr txBox="1"/>
          <p:nvPr/>
        </p:nvSpPr>
        <p:spPr>
          <a:xfrm>
            <a:off x="4084325" y="5348480"/>
            <a:ext cx="1432551"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Input Buffers</a:t>
            </a:r>
          </a:p>
        </p:txBody>
      </p:sp>
      <p:sp>
        <p:nvSpPr>
          <p:cNvPr id="345" name="Google Shape;365;p25"/>
          <p:cNvSpPr/>
          <p:nvPr/>
        </p:nvSpPr>
        <p:spPr>
          <a:xfrm>
            <a:off x="9067799" y="2209800"/>
            <a:ext cx="762001" cy="152400"/>
          </a:xfrm>
          <a:prstGeom prst="ellipse">
            <a:avLst/>
          </a:prstGeom>
          <a:ln>
            <a:solidFill>
              <a:srgbClr val="000000"/>
            </a:solidFill>
          </a:ln>
        </p:spPr>
        <p:txBody>
          <a:bodyPr lIns="45719" rIns="45719"/>
          <a:lstStyle/>
          <a:p>
            <a:pPr>
              <a:defRPr sz="1800"/>
            </a:pPr>
          </a:p>
        </p:txBody>
      </p:sp>
      <p:sp>
        <p:nvSpPr>
          <p:cNvPr id="346" name="Google Shape;366;p25"/>
          <p:cNvSpPr/>
          <p:nvPr/>
        </p:nvSpPr>
        <p:spPr>
          <a:xfrm>
            <a:off x="9067799" y="3001961"/>
            <a:ext cx="762001" cy="152401"/>
          </a:xfrm>
          <a:prstGeom prst="ellipse">
            <a:avLst/>
          </a:prstGeom>
          <a:ln>
            <a:solidFill>
              <a:srgbClr val="000000"/>
            </a:solidFill>
          </a:ln>
        </p:spPr>
        <p:txBody>
          <a:bodyPr lIns="45719" rIns="45719"/>
          <a:lstStyle/>
          <a:p>
            <a:pPr>
              <a:defRPr sz="1800"/>
            </a:pPr>
          </a:p>
        </p:txBody>
      </p:sp>
      <p:cxnSp>
        <p:nvCxnSpPr>
          <p:cNvPr id="347" name="Google Shape;367;p25"/>
          <p:cNvCxnSpPr>
            <a:stCxn id="345" idx="0"/>
            <a:endCxn id="346" idx="0"/>
          </p:cNvCxnSpPr>
          <p:nvPr/>
        </p:nvCxnSpPr>
        <p:spPr>
          <a:xfrm>
            <a:off x="9448799" y="2286000"/>
            <a:ext cx="1" cy="792162"/>
          </a:xfrm>
          <a:prstGeom prst="straightConnector1">
            <a:avLst/>
          </a:prstGeom>
          <a:ln>
            <a:solidFill>
              <a:srgbClr val="000000"/>
            </a:solidFill>
          </a:ln>
        </p:spPr>
      </p:cxnSp>
      <p:cxnSp>
        <p:nvCxnSpPr>
          <p:cNvPr id="348" name="Google Shape;368;p25"/>
          <p:cNvCxnSpPr>
            <a:stCxn id="345" idx="0"/>
            <a:endCxn id="346" idx="0"/>
          </p:cNvCxnSpPr>
          <p:nvPr/>
        </p:nvCxnSpPr>
        <p:spPr>
          <a:xfrm>
            <a:off x="9448799" y="2286000"/>
            <a:ext cx="1" cy="792162"/>
          </a:xfrm>
          <a:prstGeom prst="straightConnector1">
            <a:avLst/>
          </a:prstGeom>
          <a:ln>
            <a:solidFill>
              <a:srgbClr val="000000"/>
            </a:solidFill>
          </a:ln>
        </p:spPr>
      </p:cxnSp>
      <p:sp>
        <p:nvSpPr>
          <p:cNvPr id="349" name="Google Shape;369;p25"/>
          <p:cNvSpPr/>
          <p:nvPr/>
        </p:nvSpPr>
        <p:spPr>
          <a:xfrm>
            <a:off x="6666469" y="4267200"/>
            <a:ext cx="838201" cy="152400"/>
          </a:xfrm>
          <a:prstGeom prst="rect">
            <a:avLst/>
          </a:prstGeom>
          <a:solidFill>
            <a:srgbClr val="BBE0E3"/>
          </a:solidFill>
          <a:ln>
            <a:solidFill>
              <a:srgbClr val="44546A"/>
            </a:solidFill>
          </a:ln>
        </p:spPr>
        <p:txBody>
          <a:bodyPr lIns="45719" rIns="45719"/>
          <a:lstStyle/>
          <a:p>
            <a:pPr>
              <a:defRPr sz="1800"/>
            </a:pPr>
          </a:p>
        </p:txBody>
      </p:sp>
      <p:sp>
        <p:nvSpPr>
          <p:cNvPr id="350" name="Google Shape;370;p25"/>
          <p:cNvSpPr txBox="1"/>
          <p:nvPr/>
        </p:nvSpPr>
        <p:spPr>
          <a:xfrm>
            <a:off x="6388860" y="5348480"/>
            <a:ext cx="1700280"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Output Buffers</a:t>
            </a:r>
          </a:p>
        </p:txBody>
      </p:sp>
      <p:sp>
        <p:nvSpPr>
          <p:cNvPr id="351" name="Google Shape;371;p25"/>
          <p:cNvSpPr/>
          <p:nvPr/>
        </p:nvSpPr>
        <p:spPr>
          <a:xfrm>
            <a:off x="2286000" y="2514600"/>
            <a:ext cx="533400" cy="152400"/>
          </a:xfrm>
          <a:prstGeom prst="rect">
            <a:avLst/>
          </a:prstGeom>
          <a:solidFill>
            <a:srgbClr val="2E75B5"/>
          </a:solidFill>
          <a:ln>
            <a:solidFill>
              <a:srgbClr val="000000"/>
            </a:solidFill>
          </a:ln>
        </p:spPr>
        <p:txBody>
          <a:bodyPr lIns="45719" rIns="45719"/>
          <a:lstStyle/>
          <a:p>
            <a:pPr>
              <a:defRPr sz="1800"/>
            </a:pPr>
          </a:p>
        </p:txBody>
      </p:sp>
      <p:sp>
        <p:nvSpPr>
          <p:cNvPr id="352" name="Google Shape;372;p25"/>
          <p:cNvSpPr/>
          <p:nvPr/>
        </p:nvSpPr>
        <p:spPr>
          <a:xfrm>
            <a:off x="9182099" y="2514600"/>
            <a:ext cx="533401" cy="152400"/>
          </a:xfrm>
          <a:prstGeom prst="rect">
            <a:avLst/>
          </a:prstGeom>
          <a:solidFill>
            <a:srgbClr val="2E75B5"/>
          </a:solidFill>
          <a:ln>
            <a:solidFill>
              <a:srgbClr val="000000"/>
            </a:solidFill>
          </a:ln>
        </p:spPr>
        <p:txBody>
          <a:bodyPr lIns="45719" rIns="45719"/>
          <a:lstStyle/>
          <a:p>
            <a:pPr>
              <a:defRPr sz="1800"/>
            </a:pPr>
          </a:p>
        </p:txBody>
      </p:sp>
      <p:sp>
        <p:nvSpPr>
          <p:cNvPr id="353" name="Google Shape;373;p25"/>
          <p:cNvSpPr/>
          <p:nvPr/>
        </p:nvSpPr>
        <p:spPr>
          <a:xfrm>
            <a:off x="4343400" y="4707859"/>
            <a:ext cx="838200" cy="152401"/>
          </a:xfrm>
          <a:prstGeom prst="rect">
            <a:avLst/>
          </a:prstGeom>
          <a:solidFill>
            <a:srgbClr val="BBE0E3"/>
          </a:solidFill>
          <a:ln>
            <a:solidFill>
              <a:srgbClr val="000000"/>
            </a:solidFill>
          </a:ln>
        </p:spPr>
        <p:txBody>
          <a:bodyPr lIns="45719" rIns="45719"/>
          <a:lstStyle/>
          <a:p>
            <a:pPr>
              <a:defRPr sz="1800"/>
            </a:pPr>
          </a:p>
        </p:txBody>
      </p:sp>
      <p:sp>
        <p:nvSpPr>
          <p:cNvPr id="354" name="Google Shape;374;p25"/>
          <p:cNvSpPr txBox="1"/>
          <p:nvPr/>
        </p:nvSpPr>
        <p:spPr>
          <a:xfrm>
            <a:off x="2065024" y="1690881"/>
            <a:ext cx="1013451" cy="33304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FILEIN</a:t>
            </a:r>
          </a:p>
        </p:txBody>
      </p:sp>
      <p:sp>
        <p:nvSpPr>
          <p:cNvPr id="355" name="Google Shape;375;p25"/>
          <p:cNvSpPr txBox="1"/>
          <p:nvPr/>
        </p:nvSpPr>
        <p:spPr>
          <a:xfrm>
            <a:off x="9037325" y="1725867"/>
            <a:ext cx="1127751"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FILEOUT</a:t>
            </a:r>
          </a:p>
        </p:txBody>
      </p:sp>
      <p:sp>
        <p:nvSpPr>
          <p:cNvPr id="356" name="Google Shape;376;p25"/>
          <p:cNvSpPr/>
          <p:nvPr/>
        </p:nvSpPr>
        <p:spPr>
          <a:xfrm>
            <a:off x="6343134" y="3410492"/>
            <a:ext cx="838201" cy="152401"/>
          </a:xfrm>
          <a:prstGeom prst="rect">
            <a:avLst/>
          </a:prstGeom>
          <a:solidFill>
            <a:srgbClr val="E7E6E6"/>
          </a:solidFill>
          <a:ln>
            <a:solidFill>
              <a:srgbClr val="000000"/>
            </a:solidFill>
          </a:ln>
        </p:spPr>
        <p:txBody>
          <a:bodyPr lIns="45719" rIns="45719"/>
          <a:lstStyle/>
          <a:p>
            <a:pPr>
              <a:defRPr sz="1800"/>
            </a:pPr>
          </a:p>
        </p:txBody>
      </p:sp>
      <p:sp>
        <p:nvSpPr>
          <p:cNvPr id="357" name="Google Shape;377;p25"/>
          <p:cNvSpPr txBox="1"/>
          <p:nvPr/>
        </p:nvSpPr>
        <p:spPr>
          <a:xfrm>
            <a:off x="4978130" y="3613715"/>
            <a:ext cx="518151" cy="195977"/>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800">
                <a:latin typeface="Calibri"/>
                <a:ea typeface="Calibri"/>
                <a:cs typeface="Calibri"/>
                <a:sym typeface="Calibri"/>
              </a:defRPr>
            </a:lvl1pPr>
          </a:lstStyle>
          <a:p>
            <a:pPr/>
            <a:r>
              <a:t>RECIN</a:t>
            </a:r>
          </a:p>
        </p:txBody>
      </p:sp>
      <p:sp>
        <p:nvSpPr>
          <p:cNvPr id="358" name="Google Shape;378;p25"/>
          <p:cNvSpPr txBox="1"/>
          <p:nvPr/>
        </p:nvSpPr>
        <p:spPr>
          <a:xfrm>
            <a:off x="6329134" y="3610724"/>
            <a:ext cx="711742" cy="19597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800">
                <a:latin typeface="Calibri"/>
                <a:ea typeface="Calibri"/>
                <a:cs typeface="Calibri"/>
                <a:sym typeface="Calibri"/>
              </a:defRPr>
            </a:lvl1pPr>
          </a:lstStyle>
          <a:p>
            <a:pPr/>
            <a:r>
              <a:t>RECOUT</a:t>
            </a:r>
          </a:p>
        </p:txBody>
      </p:sp>
      <p:sp>
        <p:nvSpPr>
          <p:cNvPr id="359" name="Google Shape;379;p25"/>
          <p:cNvSpPr txBox="1"/>
          <p:nvPr/>
        </p:nvSpPr>
        <p:spPr>
          <a:xfrm>
            <a:off x="4666379" y="2327887"/>
            <a:ext cx="2232137" cy="10439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defRPr sz="800">
                <a:latin typeface="Courier New"/>
                <a:ea typeface="Courier New"/>
                <a:cs typeface="Courier New"/>
                <a:sym typeface="Courier New"/>
              </a:defRPr>
            </a:pPr>
            <a:r>
              <a:t>           </a:t>
            </a:r>
            <a:r>
              <a:rPr sz="1000"/>
              <a:t>GET   RPL=RDREQ </a:t>
            </a:r>
            <a:endParaRPr sz="1000"/>
          </a:p>
          <a:p>
            <a:pPr>
              <a:defRPr sz="1000">
                <a:latin typeface="Courier New"/>
                <a:ea typeface="Courier New"/>
                <a:cs typeface="Courier New"/>
                <a:sym typeface="Courier New"/>
              </a:defRPr>
            </a:pPr>
            <a:r>
              <a:t>         LTR   R15,R15       </a:t>
            </a:r>
          </a:p>
          <a:p>
            <a:pPr>
              <a:defRPr sz="1000">
                <a:latin typeface="Courier New"/>
                <a:ea typeface="Courier New"/>
                <a:cs typeface="Courier New"/>
                <a:sym typeface="Courier New"/>
              </a:defRPr>
            </a:pPr>
            <a:r>
              <a:t>         BNZ   BADGET   </a:t>
            </a:r>
          </a:p>
          <a:p>
            <a:pPr>
              <a:defRPr sz="1000">
                <a:latin typeface="Courier New"/>
                <a:ea typeface="Courier New"/>
                <a:cs typeface="Courier New"/>
                <a:sym typeface="Courier New"/>
              </a:defRPr>
            </a:pPr>
            <a:r>
              <a:t>         MVC   RECOUT,RECIN</a:t>
            </a:r>
          </a:p>
          <a:p>
            <a:pPr>
              <a:defRPr sz="1000">
                <a:latin typeface="Courier New"/>
                <a:ea typeface="Courier New"/>
                <a:cs typeface="Courier New"/>
                <a:sym typeface="Courier New"/>
              </a:defRPr>
            </a:pPr>
            <a:r>
              <a:t>         PUT   RPL=WRTREQ</a:t>
            </a:r>
          </a:p>
          <a:p>
            <a:pPr>
              <a:defRPr sz="1000">
                <a:latin typeface="Courier New"/>
                <a:ea typeface="Courier New"/>
                <a:cs typeface="Courier New"/>
                <a:sym typeface="Courier New"/>
              </a:defRPr>
            </a:pPr>
            <a:r>
              <a:t>         BNZ   BADWRT         </a:t>
            </a:r>
            <a:r>
              <a:rPr sz="800"/>
              <a:t>       </a:t>
            </a:r>
            <a:endParaRPr sz="800"/>
          </a:p>
          <a:p>
            <a:pPr>
              <a:defRPr sz="800">
                <a:latin typeface="Courier New"/>
                <a:ea typeface="Courier New"/>
                <a:cs typeface="Courier New"/>
                <a:sym typeface="Courier New"/>
              </a:defRPr>
            </a:pPr>
            <a:r>
              <a:t>        </a:t>
            </a:r>
          </a:p>
        </p:txBody>
      </p:sp>
      <p:cxnSp>
        <p:nvCxnSpPr>
          <p:cNvPr id="360" name="Google Shape;380;p25"/>
          <p:cNvCxnSpPr>
            <a:stCxn id="351" idx="0"/>
            <a:endCxn id="364" idx="0"/>
          </p:cNvCxnSpPr>
          <p:nvPr/>
        </p:nvCxnSpPr>
        <p:spPr>
          <a:xfrm>
            <a:off x="2552700" y="2590800"/>
            <a:ext cx="2386913" cy="1986613"/>
          </a:xfrm>
          <a:prstGeom prst="straightConnector1">
            <a:avLst/>
          </a:prstGeom>
          <a:ln>
            <a:solidFill>
              <a:srgbClr val="000000"/>
            </a:solidFill>
            <a:tailEnd type="triangle"/>
          </a:ln>
        </p:spPr>
      </p:cxnSp>
      <p:sp>
        <p:nvSpPr>
          <p:cNvPr id="361" name="Google Shape;382;p25"/>
          <p:cNvSpPr/>
          <p:nvPr/>
        </p:nvSpPr>
        <p:spPr>
          <a:xfrm flipV="1">
            <a:off x="4915799" y="3562892"/>
            <a:ext cx="265801" cy="928201"/>
          </a:xfrm>
          <a:prstGeom prst="line">
            <a:avLst/>
          </a:prstGeom>
          <a:ln>
            <a:solidFill>
              <a:srgbClr val="000000"/>
            </a:solidFill>
            <a:tailEnd type="triangle"/>
          </a:ln>
        </p:spPr>
        <p:txBody>
          <a:bodyPr lIns="45719" rIns="45719"/>
          <a:lstStyle/>
          <a:p>
            <a:pPr/>
          </a:p>
        </p:txBody>
      </p:sp>
      <p:cxnSp>
        <p:nvCxnSpPr>
          <p:cNvPr id="362" name="Google Shape;383;p25"/>
          <p:cNvCxnSpPr>
            <a:stCxn id="339" idx="0"/>
            <a:endCxn id="356" idx="0"/>
          </p:cNvCxnSpPr>
          <p:nvPr/>
        </p:nvCxnSpPr>
        <p:spPr>
          <a:xfrm>
            <a:off x="5181600" y="3486692"/>
            <a:ext cx="1580635" cy="1"/>
          </a:xfrm>
          <a:prstGeom prst="straightConnector1">
            <a:avLst/>
          </a:prstGeom>
          <a:ln>
            <a:solidFill>
              <a:srgbClr val="000000"/>
            </a:solidFill>
            <a:tailEnd type="triangle"/>
          </a:ln>
        </p:spPr>
      </p:cxnSp>
      <p:sp>
        <p:nvSpPr>
          <p:cNvPr id="363" name="Google Shape;384;p25"/>
          <p:cNvSpPr/>
          <p:nvPr/>
        </p:nvSpPr>
        <p:spPr>
          <a:xfrm>
            <a:off x="6914121" y="3539194"/>
            <a:ext cx="476766" cy="708492"/>
          </a:xfrm>
          <a:prstGeom prst="line">
            <a:avLst/>
          </a:prstGeom>
          <a:ln>
            <a:solidFill>
              <a:srgbClr val="000000"/>
            </a:solidFill>
            <a:tailEnd type="triangle"/>
          </a:ln>
        </p:spPr>
        <p:txBody>
          <a:bodyPr lIns="45719" rIns="45719"/>
          <a:lstStyle/>
          <a:p>
            <a:pPr/>
          </a:p>
        </p:txBody>
      </p:sp>
      <p:sp>
        <p:nvSpPr>
          <p:cNvPr id="364" name="Google Shape;381;p25"/>
          <p:cNvSpPr/>
          <p:nvPr/>
        </p:nvSpPr>
        <p:spPr>
          <a:xfrm>
            <a:off x="4863412" y="4501212"/>
            <a:ext cx="152401" cy="152401"/>
          </a:xfrm>
          <a:prstGeom prst="rect">
            <a:avLst/>
          </a:prstGeom>
          <a:solidFill>
            <a:srgbClr val="E7E6E6"/>
          </a:solidFill>
          <a:ln>
            <a:solidFill>
              <a:srgbClr val="000000"/>
            </a:solidFill>
          </a:ln>
        </p:spPr>
        <p:txBody>
          <a:bodyPr lIns="45719" rIns="45719"/>
          <a:lstStyle/>
          <a:p>
            <a:pPr>
              <a:defRPr sz="1800"/>
            </a:pPr>
          </a:p>
        </p:txBody>
      </p:sp>
      <p:cxnSp>
        <p:nvCxnSpPr>
          <p:cNvPr id="365" name="Google Shape;385;p25"/>
          <p:cNvCxnSpPr>
            <a:stCxn id="349" idx="0"/>
            <a:endCxn id="352" idx="0"/>
          </p:cNvCxnSpPr>
          <p:nvPr/>
        </p:nvCxnSpPr>
        <p:spPr>
          <a:xfrm flipV="1">
            <a:off x="7085569" y="2590800"/>
            <a:ext cx="2363231" cy="1752600"/>
          </a:xfrm>
          <a:prstGeom prst="straightConnector1">
            <a:avLst/>
          </a:prstGeom>
          <a:ln>
            <a:solidFill>
              <a:srgbClr val="000000"/>
            </a:solidFill>
            <a:tailEnd type="triangle"/>
          </a:ln>
        </p:spPr>
      </p:cxnSp>
      <p:sp>
        <p:nvSpPr>
          <p:cNvPr id="366" name="Google Shape;386;p25"/>
          <p:cNvSpPr txBox="1"/>
          <p:nvPr/>
        </p:nvSpPr>
        <p:spPr>
          <a:xfrm>
            <a:off x="485990" y="3369031"/>
            <a:ext cx="3229889" cy="12090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defRPr sz="1000">
                <a:latin typeface="Courier New"/>
                <a:ea typeface="Courier New"/>
                <a:cs typeface="Courier New"/>
                <a:sym typeface="Courier New"/>
              </a:defRPr>
            </a:pPr>
            <a:r>
              <a:t>FILEIN   ACB   AM=VSAM,                </a:t>
            </a:r>
          </a:p>
          <a:p>
            <a:pPr>
              <a:defRPr sz="1000">
                <a:latin typeface="Courier New"/>
                <a:ea typeface="Courier New"/>
                <a:cs typeface="Courier New"/>
                <a:sym typeface="Courier New"/>
              </a:defRPr>
            </a:pPr>
            <a:r>
              <a:t>               MACRF=(KEY,SEQ,IN),     </a:t>
            </a:r>
          </a:p>
          <a:p>
            <a:pPr>
              <a:defRPr sz="1000">
                <a:latin typeface="Courier New"/>
                <a:ea typeface="Courier New"/>
                <a:cs typeface="Courier New"/>
                <a:sym typeface="Courier New"/>
              </a:defRPr>
            </a:pPr>
            <a:r>
              <a:t>               DDNAME=FILEIN,          </a:t>
            </a:r>
          </a:p>
          <a:p>
            <a:pPr>
              <a:defRPr sz="1000">
                <a:latin typeface="Courier New"/>
                <a:ea typeface="Courier New"/>
                <a:cs typeface="Courier New"/>
                <a:sym typeface="Courier New"/>
              </a:defRPr>
            </a:pPr>
            <a:r>
              <a:t>               EXLST=FILEINEX          </a:t>
            </a:r>
          </a:p>
          <a:p>
            <a:pPr>
              <a:defRPr sz="1000">
                <a:latin typeface="Courier New"/>
                <a:ea typeface="Courier New"/>
                <a:cs typeface="Courier New"/>
                <a:sym typeface="Courier New"/>
              </a:defRPr>
            </a:pPr>
            <a:r>
              <a:t>RDREQ    RPL   AM=VSAM,   </a:t>
            </a:r>
          </a:p>
          <a:p>
            <a:pPr>
              <a:defRPr sz="1000">
                <a:latin typeface="Courier New"/>
                <a:ea typeface="Courier New"/>
                <a:cs typeface="Courier New"/>
                <a:sym typeface="Courier New"/>
              </a:defRPr>
            </a:pPr>
            <a:r>
              <a:t>               ACB=FILEIN,      </a:t>
            </a:r>
          </a:p>
          <a:p>
            <a:pPr>
              <a:defRPr sz="1000">
                <a:latin typeface="Courier New"/>
                <a:ea typeface="Courier New"/>
                <a:cs typeface="Courier New"/>
                <a:sym typeface="Courier New"/>
              </a:defRPr>
            </a:pPr>
            <a:r>
              <a:t>               AREA=RECIN,AREALEN=80,  </a:t>
            </a:r>
          </a:p>
          <a:p>
            <a:pPr>
              <a:defRPr sz="1000">
                <a:latin typeface="Courier New"/>
                <a:ea typeface="Courier New"/>
                <a:cs typeface="Courier New"/>
                <a:sym typeface="Courier New"/>
              </a:defRPr>
            </a:pPr>
            <a:r>
              <a:t>               OPTCD=(KEY,SEQ,NUP,MVE)</a:t>
            </a:r>
          </a:p>
        </p:txBody>
      </p:sp>
      <p:sp>
        <p:nvSpPr>
          <p:cNvPr id="367" name="Google Shape;387;p25"/>
          <p:cNvSpPr txBox="1"/>
          <p:nvPr/>
        </p:nvSpPr>
        <p:spPr>
          <a:xfrm>
            <a:off x="8570344" y="3528884"/>
            <a:ext cx="3222146" cy="13487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defRPr sz="1000">
                <a:latin typeface="Courier New"/>
                <a:ea typeface="Courier New"/>
                <a:cs typeface="Courier New"/>
                <a:sym typeface="Courier New"/>
              </a:defRPr>
            </a:pPr>
            <a:r>
              <a:t>FILEOUT  ACB   AM=VSAM,                 </a:t>
            </a:r>
          </a:p>
          <a:p>
            <a:pPr>
              <a:defRPr sz="1000">
                <a:latin typeface="Courier New"/>
                <a:ea typeface="Courier New"/>
                <a:cs typeface="Courier New"/>
                <a:sym typeface="Courier New"/>
              </a:defRPr>
            </a:pPr>
            <a:r>
              <a:t>               MACRF=(KEY,SEQ,OUT), </a:t>
            </a:r>
          </a:p>
          <a:p>
            <a:pPr>
              <a:defRPr sz="1000">
                <a:latin typeface="Courier New"/>
                <a:ea typeface="Courier New"/>
                <a:cs typeface="Courier New"/>
                <a:sym typeface="Courier New"/>
              </a:defRPr>
            </a:pPr>
            <a:r>
              <a:t>               DDNAME=FILEOUT           </a:t>
            </a:r>
          </a:p>
          <a:p>
            <a:pPr>
              <a:defRPr sz="1000">
                <a:latin typeface="Courier New"/>
                <a:ea typeface="Courier New"/>
                <a:cs typeface="Courier New"/>
                <a:sym typeface="Courier New"/>
              </a:defRPr>
            </a:pPr>
            <a:r>
              <a:t>WRTREQ   RPL   AM=VSAM,                 </a:t>
            </a:r>
          </a:p>
          <a:p>
            <a:pPr>
              <a:defRPr sz="1000">
                <a:latin typeface="Courier New"/>
                <a:ea typeface="Courier New"/>
                <a:cs typeface="Courier New"/>
                <a:sym typeface="Courier New"/>
              </a:defRPr>
            </a:pPr>
            <a:r>
              <a:t>               ACB=FILEOUT,             </a:t>
            </a:r>
          </a:p>
          <a:p>
            <a:pPr>
              <a:defRPr sz="1000">
                <a:latin typeface="Courier New"/>
                <a:ea typeface="Courier New"/>
                <a:cs typeface="Courier New"/>
                <a:sym typeface="Courier New"/>
              </a:defRPr>
            </a:pPr>
            <a:r>
              <a:t>               AREA=RECOUT,             </a:t>
            </a:r>
          </a:p>
          <a:p>
            <a:pPr>
              <a:defRPr sz="1000">
                <a:latin typeface="Courier New"/>
                <a:ea typeface="Courier New"/>
                <a:cs typeface="Courier New"/>
                <a:sym typeface="Courier New"/>
              </a:defRPr>
            </a:pPr>
            <a:r>
              <a:t>               AREALEN=L'RECOUT,        </a:t>
            </a:r>
          </a:p>
          <a:p>
            <a:pPr>
              <a:defRPr sz="1000">
                <a:latin typeface="Courier New"/>
                <a:ea typeface="Courier New"/>
                <a:cs typeface="Courier New"/>
                <a:sym typeface="Courier New"/>
              </a:defRPr>
            </a:pPr>
            <a:r>
              <a:t>               RECLEN=L'RECOUT,         </a:t>
            </a:r>
          </a:p>
          <a:p>
            <a:pPr>
              <a:defRPr sz="1000">
                <a:latin typeface="Courier New"/>
                <a:ea typeface="Courier New"/>
                <a:cs typeface="Courier New"/>
                <a:sym typeface="Courier New"/>
              </a:defRPr>
            </a:pPr>
            <a:r>
              <a:t>               OPTCD=(KEY,SEQ,NUP,MVE) </a:t>
            </a:r>
          </a:p>
        </p:txBody>
      </p:sp>
      <p:sp>
        <p:nvSpPr>
          <p:cNvPr id="368" name="Google Shape;388;p25"/>
          <p:cNvSpPr/>
          <p:nvPr/>
        </p:nvSpPr>
        <p:spPr>
          <a:xfrm>
            <a:off x="7326871" y="4247686"/>
            <a:ext cx="152401" cy="152401"/>
          </a:xfrm>
          <a:prstGeom prst="rect">
            <a:avLst/>
          </a:prstGeom>
          <a:solidFill>
            <a:srgbClr val="E7E6E6"/>
          </a:solidFill>
          <a:ln>
            <a:solidFill>
              <a:srgbClr val="000000"/>
            </a:solidFill>
          </a:ln>
        </p:spPr>
        <p:txBody>
          <a:bodyPr lIns="45719" rIns="45719"/>
          <a:lstStyle/>
          <a:p>
            <a:pPr>
              <a:defRPr sz="1800"/>
            </a:pPr>
          </a:p>
        </p:txBody>
      </p:sp>
      <p:sp>
        <p:nvSpPr>
          <p:cNvPr id="369" name="Google Shape;389;p25"/>
          <p:cNvSpPr/>
          <p:nvPr/>
        </p:nvSpPr>
        <p:spPr>
          <a:xfrm>
            <a:off x="6666469" y="5165852"/>
            <a:ext cx="838201" cy="152401"/>
          </a:xfrm>
          <a:prstGeom prst="rect">
            <a:avLst/>
          </a:prstGeom>
          <a:solidFill>
            <a:srgbClr val="BBE0E3"/>
          </a:solidFill>
          <a:ln>
            <a:solidFill>
              <a:srgbClr val="000000"/>
            </a:solidFill>
          </a:ln>
        </p:spPr>
        <p:txBody>
          <a:bodyPr lIns="45719" rIns="45719"/>
          <a:lstStyle/>
          <a:p>
            <a:pPr>
              <a:defRPr sz="1800"/>
            </a:pPr>
          </a:p>
        </p:txBody>
      </p:sp>
      <p:sp>
        <p:nvSpPr>
          <p:cNvPr id="370" name="Google Shape;390;p25"/>
          <p:cNvSpPr/>
          <p:nvPr/>
        </p:nvSpPr>
        <p:spPr>
          <a:xfrm>
            <a:off x="6666469" y="4928942"/>
            <a:ext cx="838201" cy="152401"/>
          </a:xfrm>
          <a:prstGeom prst="rect">
            <a:avLst/>
          </a:prstGeom>
          <a:solidFill>
            <a:srgbClr val="BBE0E3"/>
          </a:solidFill>
          <a:ln>
            <a:solidFill>
              <a:srgbClr val="000000"/>
            </a:solidFill>
          </a:ln>
        </p:spPr>
        <p:txBody>
          <a:bodyPr lIns="45719" rIns="45719"/>
          <a:lstStyle/>
          <a:p>
            <a:pPr>
              <a:defRPr sz="1800"/>
            </a:pPr>
          </a:p>
        </p:txBody>
      </p:sp>
      <p:sp>
        <p:nvSpPr>
          <p:cNvPr id="371" name="Google Shape;391;p25"/>
          <p:cNvSpPr/>
          <p:nvPr/>
        </p:nvSpPr>
        <p:spPr>
          <a:xfrm>
            <a:off x="6661549" y="4708802"/>
            <a:ext cx="838201" cy="152401"/>
          </a:xfrm>
          <a:prstGeom prst="rect">
            <a:avLst/>
          </a:prstGeom>
          <a:solidFill>
            <a:srgbClr val="BBE0E3"/>
          </a:solidFill>
          <a:ln>
            <a:solidFill>
              <a:srgbClr val="000000"/>
            </a:solidFill>
          </a:ln>
        </p:spPr>
        <p:txBody>
          <a:bodyPr lIns="45719" rIns="45719"/>
          <a:lstStyle/>
          <a:p>
            <a:pPr>
              <a:defRPr sz="1800"/>
            </a:pPr>
          </a:p>
        </p:txBody>
      </p:sp>
      <p:sp>
        <p:nvSpPr>
          <p:cNvPr id="372" name="Google Shape;392;p25"/>
          <p:cNvSpPr/>
          <p:nvPr/>
        </p:nvSpPr>
        <p:spPr>
          <a:xfrm>
            <a:off x="6661549" y="4489694"/>
            <a:ext cx="838201" cy="152401"/>
          </a:xfrm>
          <a:prstGeom prst="rect">
            <a:avLst/>
          </a:prstGeom>
          <a:solidFill>
            <a:srgbClr val="BBE0E3"/>
          </a:solidFill>
          <a:ln>
            <a:solidFill>
              <a:srgbClr val="000000"/>
            </a:solidFill>
          </a:ln>
        </p:spPr>
        <p:txBody>
          <a:bodyPr lIns="45719" rIns="45719"/>
          <a:lstStyle/>
          <a:p>
            <a:pPr>
              <a:defRPr sz="1800"/>
            </a:pP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374" name="Google Shape;397;p26"/>
          <p:cNvSpPr txBox="1"/>
          <p:nvPr>
            <p:ph type="title"/>
          </p:nvPr>
        </p:nvSpPr>
        <p:spPr>
          <a:prstGeom prst="rect">
            <a:avLst/>
          </a:prstGeom>
        </p:spPr>
        <p:txBody>
          <a:bodyPr/>
          <a:lstStyle/>
          <a:p>
            <a:pPr/>
            <a:r>
              <a:t>When Things Go Wrong</a:t>
            </a:r>
          </a:p>
        </p:txBody>
      </p:sp>
      <p:sp>
        <p:nvSpPr>
          <p:cNvPr id="375" name="Google Shape;398;p26"/>
          <p:cNvSpPr txBox="1"/>
          <p:nvPr>
            <p:ph type="body" idx="1"/>
          </p:nvPr>
        </p:nvSpPr>
        <p:spPr>
          <a:prstGeom prst="rect">
            <a:avLst/>
          </a:prstGeom>
        </p:spPr>
        <p:txBody>
          <a:bodyPr/>
          <a:lstStyle/>
          <a:p>
            <a:pPr marL="228600" indent="-228600">
              <a:spcBef>
                <a:spcPts val="0"/>
              </a:spcBef>
              <a:buSzPct val="100000"/>
              <a:defRPr sz="2500"/>
            </a:pPr>
            <a:r>
              <a:t>VSAM puts a non-zero return code in R15</a:t>
            </a:r>
          </a:p>
          <a:p>
            <a:pPr marL="228600" indent="-228600">
              <a:buSzPct val="100000"/>
              <a:defRPr b="1" sz="2500"/>
            </a:pPr>
            <a:r>
              <a:t>Return codes </a:t>
            </a:r>
            <a:r>
              <a:rPr b="0"/>
              <a:t>are paired with </a:t>
            </a:r>
            <a:r>
              <a:t>reason codes </a:t>
            </a:r>
            <a:r>
              <a:rPr b="0"/>
              <a:t>that are set in the access method control block (ACB) and the request parameter list (RPL).</a:t>
            </a:r>
          </a:p>
          <a:p>
            <a:pPr marL="228600" indent="-228600">
              <a:buSzPct val="100000"/>
              <a:defRPr sz="2500"/>
            </a:pPr>
            <a:r>
              <a:t> Reason codes that are set in the ACB indicate open or close errors.</a:t>
            </a:r>
          </a:p>
          <a:p>
            <a:pPr marL="228600" indent="-228600">
              <a:buSzPct val="100000"/>
              <a:defRPr sz="2500"/>
            </a:pPr>
            <a:r>
              <a:t> Reason codes that are set in the RPL indicate record management errors.</a:t>
            </a:r>
          </a:p>
          <a:p>
            <a:pPr marL="228600" indent="-228600">
              <a:buSzPct val="100000"/>
              <a:defRPr sz="2500"/>
            </a:pPr>
            <a:r>
              <a:t>Use SHOWCB to get access to the reason codes</a:t>
            </a:r>
          </a:p>
          <a:p>
            <a:pPr marL="228600" indent="-228600">
              <a:buSzPct val="100000"/>
              <a:defRPr sz="2500"/>
            </a:pPr>
            <a:r>
              <a:t>Look up the reason codes </a:t>
            </a:r>
            <a:r>
              <a:rPr b="1" u="sng">
                <a:solidFill>
                  <a:srgbClr val="0563C1"/>
                </a:solidFill>
                <a:uFill>
                  <a:solidFill>
                    <a:srgbClr val="0563C1"/>
                  </a:solidFill>
                </a:uFill>
                <a:hlinkClick r:id="rId2" invalidUrl="" action="" tgtFrame="" tooltip="" history="1" highlightClick="0" endSnd="0"/>
              </a:rPr>
              <a:t>z/OS DFSMS Macro Instructions for Data Sets </a:t>
            </a:r>
            <a:r>
              <a:t>: </a:t>
            </a:r>
          </a:p>
          <a:p>
            <a:pPr marL="0" indent="0">
              <a:buSzTx/>
              <a:buNone/>
              <a:defRPr sz="2500"/>
            </a:pPr>
            <a:r>
              <a:t> https://www.ibm.com/docs/en/zos/2.4.0?topic=instructions-vsam-macro-return-reason-codes</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377" name="Google Shape;403;p27"/>
          <p:cNvSpPr txBox="1"/>
          <p:nvPr>
            <p:ph type="title"/>
          </p:nvPr>
        </p:nvSpPr>
        <p:spPr>
          <a:prstGeom prst="rect">
            <a:avLst/>
          </a:prstGeom>
        </p:spPr>
        <p:txBody>
          <a:bodyPr/>
          <a:lstStyle/>
          <a:p>
            <a:pPr/>
            <a:r>
              <a:t>When Things Go Wrong:  SHOWCB</a:t>
            </a:r>
          </a:p>
        </p:txBody>
      </p:sp>
      <p:sp>
        <p:nvSpPr>
          <p:cNvPr id="378" name="Google Shape;404;p27"/>
          <p:cNvSpPr txBox="1"/>
          <p:nvPr>
            <p:ph type="body" idx="1"/>
          </p:nvPr>
        </p:nvSpPr>
        <p:spPr>
          <a:prstGeom prst="rect">
            <a:avLst/>
          </a:prstGeom>
        </p:spPr>
        <p:txBody>
          <a:bodyPr/>
          <a:lstStyle/>
          <a:p>
            <a:pPr marL="228600" indent="-228600">
              <a:spcBef>
                <a:spcPts val="0"/>
              </a:spcBef>
            </a:pPr>
            <a:r>
              <a:t>SHOWCB is used to copy certain fields from an ACB or an RPL into your program</a:t>
            </a:r>
          </a:p>
          <a:p>
            <a:pPr marL="0" indent="0">
              <a:buSzTx/>
              <a:buNone/>
            </a:pPr>
            <a:r>
              <a:t> </a:t>
            </a:r>
          </a:p>
        </p:txBody>
      </p:sp>
      <p:graphicFrame>
        <p:nvGraphicFramePr>
          <p:cNvPr id="379" name="Google Shape;405;p27"/>
          <p:cNvGraphicFramePr/>
          <p:nvPr/>
        </p:nvGraphicFramePr>
        <p:xfrm>
          <a:off x="1016000" y="2802413"/>
          <a:ext cx="9762051" cy="3175026"/>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626999"/>
                <a:gridCol w="8135050"/>
              </a:tblGrid>
              <a:tr h="512775">
                <a:tc>
                  <a:txBody>
                    <a:bodyPr/>
                    <a:lstStyle/>
                    <a:p>
                      <a:pPr algn="l">
                        <a:defRPr b="0" sz="1800">
                          <a:solidFill>
                            <a:srgbClr val="000000"/>
                          </a:solidFill>
                        </a:defRPr>
                      </a:pPr>
                      <a:r>
                        <a:rPr b="1">
                          <a:solidFill>
                            <a:srgbClr val="FFFFFF"/>
                          </a:solidFill>
                          <a:sym typeface="Arial"/>
                        </a:rPr>
                        <a:t>Parms</a:t>
                      </a:r>
                    </a:p>
                  </a:txBody>
                  <a:tcPr marL="45725" marR="45725" marT="45725" marB="45725" anchor="t" anchorCtr="0" horzOverflow="overflow"/>
                </a:tc>
                <a:tc>
                  <a:txBody>
                    <a:bodyPr/>
                    <a:lstStyle/>
                    <a:p>
                      <a:pPr algn="l">
                        <a:defRPr b="0" sz="1800">
                          <a:solidFill>
                            <a:srgbClr val="000000"/>
                          </a:solidFill>
                        </a:defRPr>
                      </a:pPr>
                      <a:r>
                        <a:rPr b="1">
                          <a:solidFill>
                            <a:srgbClr val="FFFFFF"/>
                          </a:solidFill>
                          <a:sym typeface="Arial"/>
                        </a:rPr>
                        <a:t>Meaning</a:t>
                      </a:r>
                    </a:p>
                  </a:txBody>
                  <a:tcPr marL="45725" marR="45725" marT="45725" marB="45725" anchor="t" anchorCtr="0" horzOverflow="overflow"/>
                </a:tc>
              </a:tr>
              <a:tr h="512775">
                <a:tc>
                  <a:txBody>
                    <a:bodyPr/>
                    <a:lstStyle/>
                    <a:p>
                      <a:pPr algn="l">
                        <a:defRPr sz="1800"/>
                      </a:pPr>
                      <a:r>
                        <a:rPr>
                          <a:sym typeface="Arial"/>
                        </a:rPr>
                        <a:t>FIELDS</a:t>
                      </a:r>
                    </a:p>
                  </a:txBody>
                  <a:tcPr marL="45725" marR="45725" marT="45725" marB="45725" anchor="t" anchorCtr="0" horzOverflow="overflow"/>
                </a:tc>
                <a:tc>
                  <a:txBody>
                    <a:bodyPr/>
                    <a:lstStyle/>
                    <a:p>
                      <a:pPr algn="l">
                        <a:defRPr sz="1800"/>
                      </a:pPr>
                      <a:r>
                        <a:rPr>
                          <a:sym typeface="Arial"/>
                        </a:rPr>
                        <a:t>The fields you want copied into your program</a:t>
                      </a:r>
                    </a:p>
                  </a:txBody>
                  <a:tcPr marL="45725" marR="45725" marT="45725" marB="45725" anchor="t" anchorCtr="0" horzOverflow="overflow"/>
                </a:tc>
              </a:tr>
              <a:tr h="1264400">
                <a:tc>
                  <a:txBody>
                    <a:bodyPr/>
                    <a:lstStyle/>
                    <a:p>
                      <a:pPr algn="l">
                        <a:defRPr sz="1800"/>
                      </a:pPr>
                      <a:r>
                        <a:rPr>
                          <a:sym typeface="Arial"/>
                        </a:rPr>
                        <a:t>AREA</a:t>
                      </a:r>
                    </a:p>
                  </a:txBody>
                  <a:tcPr marL="45725" marR="45725" marT="45725" marB="45725" anchor="t" anchorCtr="0" horzOverflow="overflow"/>
                </a:tc>
                <a:tc>
                  <a:txBody>
                    <a:bodyPr/>
                    <a:lstStyle/>
                    <a:p>
                      <a:pPr algn="l">
                        <a:defRPr sz="1800"/>
                      </a:pPr>
                      <a:r>
                        <a:rPr>
                          <a:sym typeface="Arial"/>
                        </a:rPr>
                        <a:t>The return area you are supplying for VSAM to display the contents of the fields specified in the FIELDS parameter. Fields are displayed in the order they appear in the FIELDS parameter</a:t>
                      </a:r>
                    </a:p>
                  </a:txBody>
                  <a:tcPr marL="45725" marR="45725" marT="45725" marB="45725" anchor="t" anchorCtr="0" horzOverflow="overflow"/>
                </a:tc>
              </a:tr>
              <a:tr h="885075">
                <a:tc>
                  <a:txBody>
                    <a:bodyPr/>
                    <a:lstStyle/>
                    <a:p>
                      <a:pPr algn="l">
                        <a:defRPr sz="1800"/>
                      </a:pPr>
                      <a:r>
                        <a:rPr>
                          <a:sym typeface="Arial"/>
                        </a:rPr>
                        <a:t>LENGTH </a:t>
                      </a:r>
                    </a:p>
                  </a:txBody>
                  <a:tcPr marL="45725" marR="45725" marT="45725" marB="45725" anchor="t" anchorCtr="0" horzOverflow="overflow"/>
                </a:tc>
                <a:tc>
                  <a:txBody>
                    <a:bodyPr/>
                    <a:lstStyle/>
                    <a:p>
                      <a:pPr algn="l">
                        <a:defRPr sz="1800"/>
                      </a:pPr>
                      <a:r>
                        <a:rPr>
                          <a:sym typeface="Arial"/>
                        </a:rPr>
                        <a:t>specifies the length, in bytes, of the return area you are providing for VSAM to display the indicated fields</a:t>
                      </a:r>
                    </a:p>
                  </a:txBody>
                  <a:tcPr marL="45725" marR="45725" marT="45725" marB="45725" anchor="t" anchorCtr="0" horzOverflow="overflow"/>
                </a:tc>
              </a:tr>
            </a:tbl>
          </a:graphicData>
        </a:graphic>
      </p:graphicFrame>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381" name="Google Shape;410;p28"/>
          <p:cNvSpPr txBox="1"/>
          <p:nvPr>
            <p:ph type="title"/>
          </p:nvPr>
        </p:nvSpPr>
        <p:spPr>
          <a:prstGeom prst="rect">
            <a:avLst/>
          </a:prstGeom>
        </p:spPr>
        <p:txBody>
          <a:bodyPr/>
          <a:lstStyle/>
          <a:p>
            <a:pPr/>
            <a:r>
              <a:t>Coding for Errors with Open or Close</a:t>
            </a:r>
          </a:p>
        </p:txBody>
      </p:sp>
      <p:sp>
        <p:nvSpPr>
          <p:cNvPr id="382" name="Google Shape;411;p28"/>
          <p:cNvSpPr txBox="1"/>
          <p:nvPr>
            <p:ph type="body" idx="1"/>
          </p:nvPr>
        </p:nvSpPr>
        <p:spPr>
          <a:prstGeom prst="rect">
            <a:avLst/>
          </a:prstGeom>
        </p:spPr>
        <p:txBody>
          <a:bodyPr/>
          <a:lstStyle/>
          <a:p>
            <a:pPr marL="226313" indent="-226313" defTabSz="905255">
              <a:lnSpc>
                <a:spcPct val="72000"/>
              </a:lnSpc>
              <a:spcBef>
                <a:spcPts val="0"/>
              </a:spcBef>
              <a:buSzPct val="100000"/>
              <a:defRPr sz="2178"/>
            </a:pPr>
            <a:r>
              <a:t>Use keyword </a:t>
            </a:r>
            <a:r>
              <a:rPr b="1"/>
              <a:t>ERROR</a:t>
            </a:r>
            <a:r>
              <a:t> in FIELDS of SHOWCB to get the reason code from the ACB</a:t>
            </a:r>
            <a:endParaRPr sz="2277"/>
          </a:p>
          <a:p>
            <a:pPr marL="0" indent="0" defTabSz="905255">
              <a:lnSpc>
                <a:spcPct val="72000"/>
              </a:lnSpc>
              <a:spcBef>
                <a:spcPts val="900"/>
              </a:spcBef>
              <a:buSzTx/>
              <a:buNone/>
              <a:defRPr sz="2574"/>
            </a:pPr>
          </a:p>
          <a:p>
            <a:pPr marL="0" indent="0" defTabSz="905255">
              <a:lnSpc>
                <a:spcPct val="72000"/>
              </a:lnSpc>
              <a:spcBef>
                <a:spcPts val="900"/>
              </a:spcBef>
              <a:buSzTx/>
              <a:buNone/>
              <a:defRPr sz="2277">
                <a:latin typeface="Courier New"/>
                <a:ea typeface="Courier New"/>
                <a:cs typeface="Courier New"/>
                <a:sym typeface="Courier New"/>
              </a:defRPr>
            </a:pPr>
            <a:r>
              <a:t>SHOWCB ACB=FILEOUT,AREA=RCODE,LENGTH=4,FIELDS=(ERROR)</a:t>
            </a:r>
          </a:p>
          <a:p>
            <a:pPr marL="0" indent="0" defTabSz="905255">
              <a:lnSpc>
                <a:spcPct val="72000"/>
              </a:lnSpc>
              <a:spcBef>
                <a:spcPts val="900"/>
              </a:spcBef>
              <a:buSzTx/>
              <a:buNone/>
              <a:defRPr sz="2277">
                <a:latin typeface="Courier New"/>
                <a:ea typeface="Courier New"/>
                <a:cs typeface="Courier New"/>
                <a:sym typeface="Courier New"/>
              </a:defRPr>
            </a:pPr>
          </a:p>
          <a:p>
            <a:pPr marL="0" indent="0" defTabSz="905255">
              <a:lnSpc>
                <a:spcPct val="72000"/>
              </a:lnSpc>
              <a:spcBef>
                <a:spcPts val="900"/>
              </a:spcBef>
              <a:buSzTx/>
              <a:buNone/>
              <a:defRPr sz="2277">
                <a:latin typeface="Courier New"/>
                <a:ea typeface="Courier New"/>
                <a:cs typeface="Courier New"/>
                <a:sym typeface="Courier New"/>
              </a:defRPr>
            </a:pPr>
            <a:r>
              <a:t>RCODE  DS    F      </a:t>
            </a:r>
          </a:p>
          <a:p>
            <a:pPr marL="0" indent="0" defTabSz="905255">
              <a:lnSpc>
                <a:spcPct val="72000"/>
              </a:lnSpc>
              <a:spcBef>
                <a:spcPts val="900"/>
              </a:spcBef>
              <a:buSzTx/>
              <a:buNone/>
              <a:defRPr sz="2574"/>
            </a:pPr>
          </a:p>
          <a:p>
            <a:pPr marL="226313" indent="-226313" defTabSz="905255">
              <a:lnSpc>
                <a:spcPct val="72000"/>
              </a:lnSpc>
              <a:spcBef>
                <a:spcPts val="900"/>
              </a:spcBef>
              <a:buSzPct val="100000"/>
              <a:defRPr sz="2178"/>
            </a:pPr>
            <a:r>
              <a:t>The AREA must be fullword aligned</a:t>
            </a:r>
            <a:endParaRPr sz="2277"/>
          </a:p>
          <a:p>
            <a:pPr marL="226313" indent="-226313" defTabSz="905255">
              <a:lnSpc>
                <a:spcPct val="72000"/>
              </a:lnSpc>
              <a:spcBef>
                <a:spcPts val="900"/>
              </a:spcBef>
              <a:buSzPct val="100000"/>
              <a:defRPr sz="2178"/>
            </a:pPr>
            <a:r>
              <a:t>Return code is in R15</a:t>
            </a:r>
            <a:endParaRPr sz="2277"/>
          </a:p>
          <a:p>
            <a:pPr marL="226313" indent="-226313" defTabSz="905255">
              <a:lnSpc>
                <a:spcPct val="72000"/>
              </a:lnSpc>
              <a:spcBef>
                <a:spcPts val="900"/>
              </a:spcBef>
              <a:buSzPct val="100000"/>
              <a:defRPr sz="2178"/>
            </a:pPr>
            <a:r>
              <a:t>Reason code is delivered in a fullword by SHOWCB</a:t>
            </a:r>
            <a:endParaRPr sz="2277"/>
          </a:p>
          <a:p>
            <a:pPr marL="226313" indent="-226313" defTabSz="905255">
              <a:lnSpc>
                <a:spcPct val="72000"/>
              </a:lnSpc>
              <a:spcBef>
                <a:spcPts val="900"/>
              </a:spcBef>
              <a:buSzPct val="100000"/>
              <a:defRPr sz="2178"/>
            </a:pPr>
            <a:r>
              <a:t>Look up the reason code in </a:t>
            </a:r>
            <a:r>
              <a:rPr b="1"/>
              <a:t>Open Return and Reason Codes : </a:t>
            </a:r>
            <a:endParaRPr sz="2277"/>
          </a:p>
          <a:p>
            <a:pPr marL="0" indent="0" defTabSz="905255">
              <a:lnSpc>
                <a:spcPct val="72000"/>
              </a:lnSpc>
              <a:spcBef>
                <a:spcPts val="900"/>
              </a:spcBef>
              <a:buSzTx/>
              <a:buNone/>
              <a:defRPr b="1" sz="2178"/>
            </a:pPr>
            <a:r>
              <a:t>    </a:t>
            </a:r>
            <a:r>
              <a:rPr b="0"/>
              <a:t>https://www.ibm.com/docs/en/zos/2.4.0?topic=codes-open-return-reason</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384" name="Google Shape;416;p29"/>
          <p:cNvSpPr txBox="1"/>
          <p:nvPr>
            <p:ph type="title"/>
          </p:nvPr>
        </p:nvSpPr>
        <p:spPr>
          <a:prstGeom prst="rect">
            <a:avLst/>
          </a:prstGeom>
        </p:spPr>
        <p:txBody>
          <a:bodyPr/>
          <a:lstStyle/>
          <a:p>
            <a:pPr/>
            <a:r>
              <a:t>Example Open Error Handling</a:t>
            </a:r>
          </a:p>
        </p:txBody>
      </p:sp>
      <p:sp>
        <p:nvSpPr>
          <p:cNvPr id="385" name="Google Shape;417;p29"/>
          <p:cNvSpPr txBox="1"/>
          <p:nvPr>
            <p:ph type="body" idx="1"/>
          </p:nvPr>
        </p:nvSpPr>
        <p:spPr>
          <a:xfrm>
            <a:off x="838199" y="1825625"/>
            <a:ext cx="10393907" cy="4351338"/>
          </a:xfrm>
          <a:prstGeom prst="rect">
            <a:avLst/>
          </a:prstGeom>
        </p:spPr>
        <p:txBody>
          <a:bodyPr/>
          <a:lstStyle/>
          <a:p>
            <a:pPr marL="0" indent="0">
              <a:spcBef>
                <a:spcPts val="0"/>
              </a:spcBef>
              <a:buSzTx/>
              <a:buNone/>
              <a:defRPr sz="2000">
                <a:latin typeface="Courier New"/>
                <a:ea typeface="Courier New"/>
                <a:cs typeface="Courier New"/>
                <a:sym typeface="Courier New"/>
              </a:defRPr>
            </a:pPr>
            <a:r>
              <a:t>         OPEN  (FILEIN,(INPUT)) </a:t>
            </a:r>
          </a:p>
          <a:p>
            <a:pPr marL="0" indent="0">
              <a:buSzTx/>
              <a:buNone/>
              <a:defRPr sz="2000">
                <a:latin typeface="Courier New"/>
                <a:ea typeface="Courier New"/>
                <a:cs typeface="Courier New"/>
                <a:sym typeface="Courier New"/>
              </a:defRPr>
            </a:pPr>
            <a:r>
              <a:t>         LTR   R15,R15</a:t>
            </a:r>
          </a:p>
          <a:p>
            <a:pPr marL="0" indent="0">
              <a:buSzTx/>
              <a:buNone/>
              <a:defRPr sz="2000">
                <a:latin typeface="Courier New"/>
                <a:ea typeface="Courier New"/>
                <a:cs typeface="Courier New"/>
                <a:sym typeface="Courier New"/>
              </a:defRPr>
            </a:pPr>
            <a:r>
              <a:t>         JNZ   BADOPENI</a:t>
            </a:r>
          </a:p>
          <a:p>
            <a:pPr marL="0" indent="0">
              <a:buSzTx/>
              <a:buNone/>
              <a:defRPr sz="2000">
                <a:latin typeface="Courier New"/>
                <a:ea typeface="Courier New"/>
                <a:cs typeface="Courier New"/>
                <a:sym typeface="Courier New"/>
              </a:defRPr>
            </a:pPr>
            <a:r>
              <a:t>         …</a:t>
            </a:r>
          </a:p>
          <a:p>
            <a:pPr marL="0" indent="0">
              <a:buSzTx/>
              <a:buNone/>
              <a:defRPr sz="2000">
                <a:latin typeface="Courier New"/>
                <a:ea typeface="Courier New"/>
                <a:cs typeface="Courier New"/>
                <a:sym typeface="Courier New"/>
              </a:defRPr>
            </a:pPr>
            <a:r>
              <a:t>BADOPENI EQU   *                                                </a:t>
            </a:r>
          </a:p>
          <a:p>
            <a:pPr marL="0" indent="0">
              <a:buSzTx/>
              <a:buNone/>
              <a:defRPr sz="2000">
                <a:latin typeface="Courier New"/>
                <a:ea typeface="Courier New"/>
                <a:cs typeface="Courier New"/>
                <a:sym typeface="Courier New"/>
              </a:defRPr>
            </a:pPr>
            <a:r>
              <a:t>         PUT   DEBUGQ,=CL80'BAD OPEN OF VSAM KSDS (INPUT)'      </a:t>
            </a:r>
          </a:p>
          <a:p>
            <a:pPr marL="0" indent="0">
              <a:buSzTx/>
              <a:buNone/>
              <a:defRPr sz="2000">
                <a:latin typeface="Courier New"/>
                <a:ea typeface="Courier New"/>
                <a:cs typeface="Courier New"/>
                <a:sym typeface="Courier New"/>
              </a:defRPr>
            </a:pPr>
            <a:r>
              <a:t>         SHOWCB  ACB=FILEIN,AREA=FDBKWD,LENGTH=4,FIELDS=(ERROR) </a:t>
            </a:r>
          </a:p>
          <a:p>
            <a:pPr marL="0" indent="0">
              <a:buSzTx/>
              <a:buNone/>
            </a:pPr>
          </a:p>
          <a:p>
            <a:pPr marL="0" indent="0">
              <a:buSzTx/>
              <a:buNone/>
              <a:defRPr sz="2000">
                <a:latin typeface="Courier New"/>
                <a:ea typeface="Courier New"/>
                <a:cs typeface="Courier New"/>
                <a:sym typeface="Courier New"/>
              </a:defRPr>
            </a:pPr>
            <a:r>
              <a:t>         (Examine FDBKWD to determine the error)</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21" name="Google Shape;100;p3"/>
          <p:cNvSpPr txBox="1"/>
          <p:nvPr>
            <p:ph type="title"/>
          </p:nvPr>
        </p:nvSpPr>
        <p:spPr>
          <a:prstGeom prst="rect">
            <a:avLst/>
          </a:prstGeom>
        </p:spPr>
        <p:txBody>
          <a:bodyPr/>
          <a:lstStyle/>
          <a:p>
            <a:pPr/>
            <a:r>
              <a:t>Relative Byte Address</a:t>
            </a:r>
          </a:p>
        </p:txBody>
      </p:sp>
      <p:sp>
        <p:nvSpPr>
          <p:cNvPr id="122" name="Google Shape;101;p3"/>
          <p:cNvSpPr txBox="1"/>
          <p:nvPr>
            <p:ph type="body" idx="1"/>
          </p:nvPr>
        </p:nvSpPr>
        <p:spPr>
          <a:xfrm>
            <a:off x="838200" y="1825624"/>
            <a:ext cx="10515600" cy="4607544"/>
          </a:xfrm>
          <a:prstGeom prst="rect">
            <a:avLst/>
          </a:prstGeom>
        </p:spPr>
        <p:txBody>
          <a:bodyPr/>
          <a:lstStyle/>
          <a:p>
            <a:pPr marL="221742" indent="-221742" defTabSz="886968">
              <a:spcBef>
                <a:spcPts val="0"/>
              </a:spcBef>
              <a:buSzPts val="2700"/>
              <a:defRPr sz="2716"/>
            </a:pPr>
            <a:r>
              <a:t>VSAM records have a sequential ordering, and the bytes they contain are numbered starting from the first record to the last </a:t>
            </a:r>
          </a:p>
          <a:p>
            <a:pPr marL="221742" indent="-221742" defTabSz="886968">
              <a:spcBef>
                <a:spcPts val="900"/>
              </a:spcBef>
              <a:buSzPts val="2700"/>
              <a:defRPr sz="2716"/>
            </a:pPr>
            <a:r>
              <a:t>Each offset to the first byte of a record is called a relative byte address (RBA)</a:t>
            </a:r>
          </a:p>
          <a:p>
            <a:pPr marL="221742" indent="-221742" defTabSz="886968">
              <a:spcBef>
                <a:spcPts val="900"/>
              </a:spcBef>
              <a:buSzPts val="2700"/>
              <a:defRPr sz="2716"/>
            </a:pPr>
            <a:r>
              <a:t>The RBA of the first record is 0</a:t>
            </a:r>
          </a:p>
          <a:p>
            <a:pPr marL="221742" indent="-221742" defTabSz="886968">
              <a:spcBef>
                <a:spcPts val="900"/>
              </a:spcBef>
              <a:buSzPts val="2700"/>
              <a:defRPr sz="2716"/>
            </a:pPr>
            <a:r>
              <a:t>The RBA of the second record is equal to the length of the first record</a:t>
            </a:r>
          </a:p>
          <a:p>
            <a:pPr marL="221742" indent="-221742" defTabSz="886968">
              <a:spcBef>
                <a:spcPts val="900"/>
              </a:spcBef>
              <a:buSzPts val="2700"/>
              <a:defRPr sz="2716"/>
            </a:pPr>
            <a:r>
              <a:t>Records can be accessed using an RBA</a:t>
            </a:r>
          </a:p>
          <a:p>
            <a:pPr marL="221742" indent="-221742" defTabSz="886968">
              <a:spcBef>
                <a:spcPts val="900"/>
              </a:spcBef>
              <a:buSzPts val="2700"/>
              <a:defRPr sz="2716"/>
            </a:pPr>
            <a:r>
              <a:t>The RBA of a record is volatile and can change if records are added or deleted. If a record is read two times within the same application, the RBAs for that record might be different</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387" name="Google Shape;422;p30"/>
          <p:cNvSpPr txBox="1"/>
          <p:nvPr>
            <p:ph type="title"/>
          </p:nvPr>
        </p:nvSpPr>
        <p:spPr>
          <a:prstGeom prst="rect">
            <a:avLst/>
          </a:prstGeom>
        </p:spPr>
        <p:txBody>
          <a:bodyPr/>
          <a:lstStyle/>
          <a:p>
            <a:pPr/>
            <a:r>
              <a:t>Test Your Error Handling Code for Open</a:t>
            </a:r>
          </a:p>
        </p:txBody>
      </p:sp>
      <p:sp>
        <p:nvSpPr>
          <p:cNvPr id="388" name="Google Shape;423;p30"/>
          <p:cNvSpPr txBox="1"/>
          <p:nvPr>
            <p:ph type="body" idx="1"/>
          </p:nvPr>
        </p:nvSpPr>
        <p:spPr>
          <a:prstGeom prst="rect">
            <a:avLst/>
          </a:prstGeom>
        </p:spPr>
        <p:txBody>
          <a:bodyPr/>
          <a:lstStyle/>
          <a:p>
            <a:pPr marL="228600" indent="-228600">
              <a:spcBef>
                <a:spcPts val="0"/>
              </a:spcBef>
            </a:pPr>
            <a:r>
              <a:t>Try commenting out the DD statement for a VSAM dataset</a:t>
            </a:r>
          </a:p>
          <a:p>
            <a:pPr marL="228600" indent="-228600"/>
            <a:r>
              <a:t>This produces a Return code of x’00000008’ and a reason code of X’00000080’</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390" name="Google Shape;428;p31"/>
          <p:cNvSpPr txBox="1"/>
          <p:nvPr>
            <p:ph type="title"/>
          </p:nvPr>
        </p:nvSpPr>
        <p:spPr>
          <a:prstGeom prst="rect">
            <a:avLst/>
          </a:prstGeom>
        </p:spPr>
        <p:txBody>
          <a:bodyPr/>
          <a:lstStyle/>
          <a:p>
            <a:pPr/>
            <a:r>
              <a:t>Coding for Errors with GET, PUT</a:t>
            </a:r>
          </a:p>
        </p:txBody>
      </p:sp>
      <p:sp>
        <p:nvSpPr>
          <p:cNvPr id="391" name="Google Shape;429;p31"/>
          <p:cNvSpPr txBox="1"/>
          <p:nvPr>
            <p:ph type="body" idx="1"/>
          </p:nvPr>
        </p:nvSpPr>
        <p:spPr>
          <a:prstGeom prst="rect">
            <a:avLst/>
          </a:prstGeom>
        </p:spPr>
        <p:txBody>
          <a:bodyPr/>
          <a:lstStyle/>
          <a:p>
            <a:pPr marL="228600" indent="-228600">
              <a:spcBef>
                <a:spcPts val="0"/>
              </a:spcBef>
              <a:buSzPts val="2600"/>
              <a:defRPr sz="2600"/>
            </a:pPr>
            <a:r>
              <a:t>Use keyword </a:t>
            </a:r>
            <a:r>
              <a:rPr b="1"/>
              <a:t>FDBK </a:t>
            </a:r>
            <a:r>
              <a:t>IN THE SHOWCB for the RPL to retrieve the RPL feedback word</a:t>
            </a:r>
          </a:p>
          <a:p>
            <a:pPr marL="228600" indent="-228600">
              <a:buSzPts val="2600"/>
              <a:defRPr sz="2600"/>
            </a:pPr>
            <a:r>
              <a:t>The AREA must be fullword aligned</a:t>
            </a:r>
          </a:p>
          <a:p>
            <a:pPr marL="228600" indent="-228600">
              <a:buSzPts val="2600"/>
              <a:defRPr sz="2600"/>
            </a:pPr>
            <a:r>
              <a:t>Return code is in R15</a:t>
            </a:r>
          </a:p>
          <a:p>
            <a:pPr marL="228600" indent="-228600">
              <a:buSzPts val="2600"/>
              <a:defRPr sz="2600"/>
            </a:pPr>
            <a:r>
              <a:t>Reason code in the rightmost byte of the delivered fullword in AREA</a:t>
            </a:r>
            <a:endParaRPr sz="2400">
              <a:latin typeface="Courier New"/>
              <a:ea typeface="Courier New"/>
              <a:cs typeface="Courier New"/>
              <a:sym typeface="Courier New"/>
            </a:endParaRPr>
          </a:p>
          <a:p>
            <a:pPr marL="0" indent="0">
              <a:buSzTx/>
              <a:buNone/>
              <a:defRPr sz="2400">
                <a:latin typeface="Courier New"/>
                <a:ea typeface="Courier New"/>
                <a:cs typeface="Courier New"/>
                <a:sym typeface="Courier New"/>
              </a:defRPr>
            </a:pPr>
            <a:r>
              <a:t>       </a:t>
            </a:r>
            <a:r>
              <a:rPr sz="2000"/>
              <a:t>SHOWCB  RPL=RPL1,FIELDS=(FDBK),AREA=REASON,LENGTH=4</a:t>
            </a:r>
            <a:endParaRPr sz="2000"/>
          </a:p>
          <a:p>
            <a:pPr marL="0" indent="0">
              <a:buSzTx/>
              <a:buNone/>
              <a:defRPr sz="2000">
                <a:latin typeface="Courier New"/>
                <a:ea typeface="Courier New"/>
                <a:cs typeface="Courier New"/>
                <a:sym typeface="Courier New"/>
              </a:defRPr>
            </a:pPr>
          </a:p>
          <a:p>
            <a:pPr marL="0" indent="0">
              <a:buSzTx/>
              <a:buNone/>
              <a:defRPr sz="2000">
                <a:latin typeface="Courier New"/>
                <a:ea typeface="Courier New"/>
                <a:cs typeface="Courier New"/>
                <a:sym typeface="Courier New"/>
              </a:defRPr>
            </a:pPr>
            <a:r>
              <a:t>REASON   DS    F</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393" name="Google Shape;434;p32"/>
          <p:cNvSpPr txBox="1"/>
          <p:nvPr>
            <p:ph type="title"/>
          </p:nvPr>
        </p:nvSpPr>
        <p:spPr>
          <a:prstGeom prst="rect">
            <a:avLst/>
          </a:prstGeom>
        </p:spPr>
        <p:txBody>
          <a:bodyPr/>
          <a:lstStyle/>
          <a:p>
            <a:pPr/>
            <a:r>
              <a:t>The RPL Feedback Word Structure</a:t>
            </a:r>
          </a:p>
        </p:txBody>
      </p:sp>
      <p:sp>
        <p:nvSpPr>
          <p:cNvPr id="394" name="Google Shape;435;p32"/>
          <p:cNvSpPr txBox="1"/>
          <p:nvPr>
            <p:ph type="body" idx="1"/>
          </p:nvPr>
        </p:nvSpPr>
        <p:spPr>
          <a:prstGeom prst="rect">
            <a:avLst/>
          </a:prstGeom>
        </p:spPr>
        <p:txBody>
          <a:bodyPr/>
          <a:lstStyle/>
          <a:p>
            <a:pPr/>
          </a:p>
        </p:txBody>
      </p:sp>
      <p:pic>
        <p:nvPicPr>
          <p:cNvPr id="395" name="Google Shape;436;p32" descr="Google Shape;436;p32"/>
          <p:cNvPicPr>
            <a:picLocks noChangeAspect="1"/>
          </p:cNvPicPr>
          <p:nvPr/>
        </p:nvPicPr>
        <p:blipFill>
          <a:blip r:embed="rId2">
            <a:extLst/>
          </a:blip>
          <a:stretch>
            <a:fillRect/>
          </a:stretch>
        </p:blipFill>
        <p:spPr>
          <a:xfrm>
            <a:off x="1917700" y="2095500"/>
            <a:ext cx="8356600" cy="2667000"/>
          </a:xfrm>
          <a:prstGeom prst="rect">
            <a:avLst/>
          </a:prstGeom>
          <a:ln w="12700">
            <a:miter lim="400000"/>
          </a:ln>
        </p:spPr>
      </p:pic>
      <p:sp>
        <p:nvSpPr>
          <p:cNvPr id="396" name="Google Shape;437;p32"/>
          <p:cNvSpPr/>
          <p:nvPr/>
        </p:nvSpPr>
        <p:spPr>
          <a:xfrm>
            <a:off x="8188035" y="3990109"/>
            <a:ext cx="2057401" cy="748147"/>
          </a:xfrm>
          <a:prstGeom prst="rect">
            <a:avLst/>
          </a:prstGeom>
          <a:solidFill>
            <a:schemeClr val="accent1">
              <a:alpha val="26666"/>
            </a:schemeClr>
          </a:solidFill>
          <a:ln w="12700">
            <a:solidFill>
              <a:srgbClr val="31538F"/>
            </a:solidFill>
            <a:miter/>
          </a:ln>
        </p:spPr>
        <p:txBody>
          <a:bodyPr lIns="45719" rIns="45719" anchor="ctr"/>
          <a:lstStyle/>
          <a:p>
            <a:pPr algn="ctr">
              <a:defRPr sz="1800">
                <a:solidFill>
                  <a:srgbClr val="FFFFFF"/>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398" name="Google Shape;442;p33"/>
          <p:cNvSpPr txBox="1"/>
          <p:nvPr>
            <p:ph type="title"/>
          </p:nvPr>
        </p:nvSpPr>
        <p:spPr>
          <a:prstGeom prst="rect">
            <a:avLst/>
          </a:prstGeom>
        </p:spPr>
        <p:txBody>
          <a:bodyPr/>
          <a:lstStyle/>
          <a:p>
            <a:pPr/>
            <a:r>
              <a:t>Example GET Error Handling</a:t>
            </a:r>
          </a:p>
        </p:txBody>
      </p:sp>
      <p:sp>
        <p:nvSpPr>
          <p:cNvPr id="399" name="Google Shape;443;p33"/>
          <p:cNvSpPr txBox="1"/>
          <p:nvPr>
            <p:ph type="body" idx="1"/>
          </p:nvPr>
        </p:nvSpPr>
        <p:spPr>
          <a:prstGeom prst="rect">
            <a:avLst/>
          </a:prstGeom>
        </p:spPr>
        <p:txBody>
          <a:bodyPr/>
          <a:lstStyle/>
          <a:p>
            <a:pPr marL="0" indent="0">
              <a:spcBef>
                <a:spcPts val="0"/>
              </a:spcBef>
              <a:buSzTx/>
              <a:buNone/>
              <a:defRPr sz="2000">
                <a:latin typeface="Courier New"/>
                <a:ea typeface="Courier New"/>
                <a:cs typeface="Courier New"/>
                <a:sym typeface="Courier New"/>
              </a:defRPr>
            </a:pPr>
            <a:r>
              <a:t>         GET   RPL=RDREQ                  </a:t>
            </a:r>
          </a:p>
          <a:p>
            <a:pPr marL="0" indent="0">
              <a:buSzTx/>
              <a:buNone/>
              <a:defRPr sz="2000">
                <a:latin typeface="Courier New"/>
                <a:ea typeface="Courier New"/>
                <a:cs typeface="Courier New"/>
                <a:sym typeface="Courier New"/>
              </a:defRPr>
            </a:pPr>
            <a:r>
              <a:t>         LTR   R15,R15                              </a:t>
            </a:r>
          </a:p>
          <a:p>
            <a:pPr marL="0" indent="0">
              <a:buSzTx/>
              <a:buNone/>
              <a:defRPr sz="2000">
                <a:latin typeface="Courier New"/>
                <a:ea typeface="Courier New"/>
                <a:cs typeface="Courier New"/>
                <a:sym typeface="Courier New"/>
              </a:defRPr>
            </a:pPr>
            <a:r>
              <a:t>         JNZ   BADGET </a:t>
            </a:r>
          </a:p>
          <a:p>
            <a:pPr marL="0" indent="0">
              <a:buSzTx/>
              <a:buNone/>
              <a:defRPr sz="2000">
                <a:latin typeface="Courier New"/>
                <a:ea typeface="Courier New"/>
                <a:cs typeface="Courier New"/>
                <a:sym typeface="Courier New"/>
              </a:defRPr>
            </a:pPr>
            <a:r>
              <a:t>         …</a:t>
            </a:r>
          </a:p>
          <a:p>
            <a:pPr marL="0" indent="0">
              <a:buSzTx/>
              <a:buNone/>
              <a:defRPr sz="2000">
                <a:latin typeface="Courier New"/>
                <a:ea typeface="Courier New"/>
                <a:cs typeface="Courier New"/>
                <a:sym typeface="Courier New"/>
              </a:defRPr>
            </a:pPr>
            <a:r>
              <a:t>BADGET   EQU   *                                            </a:t>
            </a:r>
          </a:p>
          <a:p>
            <a:pPr marL="0" indent="0">
              <a:buSzTx/>
              <a:buNone/>
              <a:defRPr sz="2000">
                <a:latin typeface="Courier New"/>
                <a:ea typeface="Courier New"/>
                <a:cs typeface="Courier New"/>
                <a:sym typeface="Courier New"/>
              </a:defRPr>
            </a:pPr>
            <a:r>
              <a:t>         PUT   DEBUGQ,=CL80'BAD VSAM GET'                   </a:t>
            </a:r>
          </a:p>
          <a:p>
            <a:pPr marL="0" indent="0">
              <a:buSzTx/>
              <a:buNone/>
              <a:defRPr sz="2000">
                <a:latin typeface="Courier New"/>
                <a:ea typeface="Courier New"/>
                <a:cs typeface="Courier New"/>
                <a:sym typeface="Courier New"/>
              </a:defRPr>
            </a:pPr>
            <a:r>
              <a:t>         SHOWCB RPL=RDREQ,AREA=FDBKWD,LENGTH=4,FIELDS=(FDBK)</a:t>
            </a:r>
          </a:p>
          <a:p>
            <a:pPr marL="0" indent="0">
              <a:buSzTx/>
              <a:buNone/>
              <a:defRPr sz="2000">
                <a:latin typeface="Courier New"/>
                <a:ea typeface="Courier New"/>
                <a:cs typeface="Courier New"/>
                <a:sym typeface="Courier New"/>
              </a:defRPr>
            </a:pPr>
          </a:p>
          <a:p>
            <a:pPr marL="0" indent="0">
              <a:buSzTx/>
              <a:buNone/>
              <a:defRPr sz="2000">
                <a:latin typeface="Courier New"/>
                <a:ea typeface="Courier New"/>
                <a:cs typeface="Courier New"/>
                <a:sym typeface="Courier New"/>
              </a:defRPr>
            </a:pPr>
            <a:r>
              <a:t>         (Examine the reason code in FDBKWD)</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401" name="Google Shape;448;p34"/>
          <p:cNvSpPr txBox="1"/>
          <p:nvPr>
            <p:ph type="title"/>
          </p:nvPr>
        </p:nvSpPr>
        <p:spPr>
          <a:prstGeom prst="rect">
            <a:avLst/>
          </a:prstGeom>
        </p:spPr>
        <p:txBody>
          <a:bodyPr/>
          <a:lstStyle/>
          <a:p>
            <a:pPr/>
            <a:r>
              <a:t>Test Your Error Handling Code for GET</a:t>
            </a:r>
          </a:p>
        </p:txBody>
      </p:sp>
      <p:sp>
        <p:nvSpPr>
          <p:cNvPr id="402" name="Google Shape;449;p34"/>
          <p:cNvSpPr txBox="1"/>
          <p:nvPr>
            <p:ph type="body" idx="1"/>
          </p:nvPr>
        </p:nvSpPr>
        <p:spPr>
          <a:prstGeom prst="rect">
            <a:avLst/>
          </a:prstGeom>
        </p:spPr>
        <p:txBody>
          <a:bodyPr/>
          <a:lstStyle/>
          <a:p>
            <a:pPr marL="228600" indent="-228600">
              <a:spcBef>
                <a:spcPts val="0"/>
              </a:spcBef>
            </a:pPr>
            <a:r>
              <a:t>If you are reading a VSAM file sequentially, remove the EXLST  in the ACB.  This will generate an error at EOF.</a:t>
            </a:r>
          </a:p>
          <a:p>
            <a:pPr marL="228600" indent="-228600"/>
            <a:r>
              <a:t>Return code = x’00000008’, Reason code = x’00000004’</a:t>
            </a:r>
            <a:endParaRPr b="1"/>
          </a:p>
          <a:p>
            <a:pPr marL="228600" indent="-228600"/>
            <a:r>
              <a:t>Look up the reason code in </a:t>
            </a:r>
            <a:r>
              <a:rPr b="1"/>
              <a:t>Record Management Return and Reason Codes : </a:t>
            </a:r>
            <a:endParaRPr b="1"/>
          </a:p>
          <a:p>
            <a:pPr marL="0" indent="0">
              <a:buSzTx/>
              <a:buNone/>
              <a:defRPr b="1"/>
            </a:pPr>
            <a:r>
              <a:t>    </a:t>
            </a:r>
            <a:r>
              <a:rPr b="0" u="sng">
                <a:solidFill>
                  <a:srgbClr val="0563C1"/>
                </a:solidFill>
                <a:uFill>
                  <a:solidFill>
                    <a:srgbClr val="0563C1"/>
                  </a:solidFill>
                </a:uFill>
                <a:hlinkClick r:id="rId2" invalidUrl="" action="" tgtFrame="" tooltip="" history="1" highlightClick="0" endSnd="0"/>
              </a:rPr>
              <a:t>https://www.ibm.com/docs/en/zos/2.4.0?topic=codes-open-return-reason</a:t>
            </a:r>
            <a:r>
              <a:rPr b="0"/>
              <a:t>    (follow Reason codes, Logical Errors)</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404" name="Google Shape;454;p35"/>
          <p:cNvSpPr txBox="1"/>
          <p:nvPr>
            <p:ph type="title"/>
          </p:nvPr>
        </p:nvSpPr>
        <p:spPr>
          <a:prstGeom prst="rect">
            <a:avLst/>
          </a:prstGeom>
        </p:spPr>
        <p:txBody>
          <a:bodyPr/>
          <a:lstStyle/>
          <a:p>
            <a:pPr/>
            <a:r>
              <a:t>Coding for Errors with Control Block Macros</a:t>
            </a:r>
          </a:p>
        </p:txBody>
      </p:sp>
      <p:sp>
        <p:nvSpPr>
          <p:cNvPr id="405" name="Google Shape;455;p35"/>
          <p:cNvSpPr txBox="1"/>
          <p:nvPr>
            <p:ph type="body" idx="1"/>
          </p:nvPr>
        </p:nvSpPr>
        <p:spPr>
          <a:prstGeom prst="rect">
            <a:avLst/>
          </a:prstGeom>
        </p:spPr>
        <p:txBody>
          <a:bodyPr/>
          <a:lstStyle/>
          <a:p>
            <a:pPr marL="228600" indent="-228600">
              <a:spcBef>
                <a:spcPts val="0"/>
              </a:spcBef>
              <a:buSzPts val="2600"/>
              <a:defRPr sz="2600"/>
            </a:pPr>
            <a:r>
              <a:t>Test register 0 for a control block manipulating macros (GENCB, MODCB, SHOWCB, and TESTCB).</a:t>
            </a:r>
          </a:p>
          <a:p>
            <a:pPr marL="228600" indent="-228600">
              <a:buSzPts val="2600"/>
              <a:defRPr sz="2600"/>
            </a:pPr>
            <a:r>
              <a:t>Look up the return codes in </a:t>
            </a:r>
            <a:r>
              <a:rPr b="1"/>
              <a:t>Control Block Manipulation Macro Return and Reason Codes</a:t>
            </a:r>
            <a:endParaRPr b="1"/>
          </a:p>
          <a:p>
            <a:pPr marL="0" indent="0">
              <a:buSzTx/>
              <a:buNone/>
              <a:defRPr sz="2600"/>
            </a:pPr>
            <a:r>
              <a:t>https://www.ibm.com/docs/en/zos/2.4.0?topic=codes-control-block-manipulation-macro-return-reason</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24" name="Google Shape;106;p4"/>
          <p:cNvSpPr txBox="1"/>
          <p:nvPr>
            <p:ph type="title"/>
          </p:nvPr>
        </p:nvSpPr>
        <p:spPr>
          <a:prstGeom prst="rect">
            <a:avLst/>
          </a:prstGeom>
        </p:spPr>
        <p:txBody>
          <a:bodyPr/>
          <a:lstStyle/>
          <a:p>
            <a:pPr/>
            <a:r>
              <a:t>Relative Byte Address</a:t>
            </a:r>
          </a:p>
        </p:txBody>
      </p:sp>
      <p:sp>
        <p:nvSpPr>
          <p:cNvPr id="125" name="Google Shape;107;p4"/>
          <p:cNvSpPr txBox="1"/>
          <p:nvPr>
            <p:ph type="body" idx="1"/>
          </p:nvPr>
        </p:nvSpPr>
        <p:spPr>
          <a:xfrm>
            <a:off x="838200" y="1825624"/>
            <a:ext cx="10515600" cy="4607544"/>
          </a:xfrm>
          <a:prstGeom prst="rect">
            <a:avLst/>
          </a:prstGeom>
        </p:spPr>
        <p:txBody>
          <a:bodyPr/>
          <a:lstStyle>
            <a:lvl1pPr marL="228600" indent="-228600">
              <a:spcBef>
                <a:spcPts val="0"/>
              </a:spcBef>
            </a:lvl1pPr>
          </a:lstStyle>
          <a:p>
            <a:pPr/>
            <a:r>
              <a:t>Example: Assume CISIZE=4k, 80-byte records</a:t>
            </a:r>
          </a:p>
        </p:txBody>
      </p:sp>
      <p:grpSp>
        <p:nvGrpSpPr>
          <p:cNvPr id="128" name="Google Shape;108;p4"/>
          <p:cNvGrpSpPr/>
          <p:nvPr/>
        </p:nvGrpSpPr>
        <p:grpSpPr>
          <a:xfrm>
            <a:off x="1058669" y="3174713"/>
            <a:ext cx="2155372" cy="522516"/>
            <a:chOff x="0" y="0"/>
            <a:chExt cx="2155370" cy="522515"/>
          </a:xfrm>
        </p:grpSpPr>
        <p:sp>
          <p:nvSpPr>
            <p:cNvPr id="126" name="Rectangle"/>
            <p:cNvSpPr/>
            <p:nvPr/>
          </p:nvSpPr>
          <p:spPr>
            <a:xfrm>
              <a:off x="0" y="-1"/>
              <a:ext cx="2155371" cy="522517"/>
            </a:xfrm>
            <a:prstGeom prst="rect">
              <a:avLst/>
            </a:prstGeom>
            <a:no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27" name="Record 1"/>
            <p:cNvSpPr txBox="1"/>
            <p:nvPr/>
          </p:nvSpPr>
          <p:spPr>
            <a:xfrm>
              <a:off x="52075" y="94733"/>
              <a:ext cx="2051221" cy="3330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latin typeface="Calibri"/>
                  <a:ea typeface="Calibri"/>
                  <a:cs typeface="Calibri"/>
                  <a:sym typeface="Calibri"/>
                </a:defRPr>
              </a:lvl1pPr>
            </a:lstStyle>
            <a:p>
              <a:pPr/>
              <a:r>
                <a:t>Record 1</a:t>
              </a:r>
            </a:p>
          </p:txBody>
        </p:sp>
      </p:grpSp>
      <p:grpSp>
        <p:nvGrpSpPr>
          <p:cNvPr id="131" name="Google Shape;109;p4"/>
          <p:cNvGrpSpPr/>
          <p:nvPr/>
        </p:nvGrpSpPr>
        <p:grpSpPr>
          <a:xfrm>
            <a:off x="3214041" y="3174713"/>
            <a:ext cx="2155372" cy="522516"/>
            <a:chOff x="0" y="0"/>
            <a:chExt cx="2155370" cy="522515"/>
          </a:xfrm>
        </p:grpSpPr>
        <p:sp>
          <p:nvSpPr>
            <p:cNvPr id="129" name="Rectangle"/>
            <p:cNvSpPr/>
            <p:nvPr/>
          </p:nvSpPr>
          <p:spPr>
            <a:xfrm>
              <a:off x="0" y="-1"/>
              <a:ext cx="2155371" cy="522517"/>
            </a:xfrm>
            <a:prstGeom prst="rect">
              <a:avLst/>
            </a:prstGeom>
            <a:no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30" name="Record 2"/>
            <p:cNvSpPr txBox="1"/>
            <p:nvPr/>
          </p:nvSpPr>
          <p:spPr>
            <a:xfrm>
              <a:off x="52075" y="94733"/>
              <a:ext cx="2051221" cy="3330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latin typeface="Calibri"/>
                  <a:ea typeface="Calibri"/>
                  <a:cs typeface="Calibri"/>
                  <a:sym typeface="Calibri"/>
                </a:defRPr>
              </a:lvl1pPr>
            </a:lstStyle>
            <a:p>
              <a:pPr/>
              <a:r>
                <a:t>Record 2</a:t>
              </a:r>
            </a:p>
          </p:txBody>
        </p:sp>
      </p:grpSp>
      <p:grpSp>
        <p:nvGrpSpPr>
          <p:cNvPr id="134" name="Google Shape;110;p4"/>
          <p:cNvGrpSpPr/>
          <p:nvPr/>
        </p:nvGrpSpPr>
        <p:grpSpPr>
          <a:xfrm>
            <a:off x="5369412" y="3174713"/>
            <a:ext cx="2155372" cy="522516"/>
            <a:chOff x="0" y="0"/>
            <a:chExt cx="2155370" cy="522515"/>
          </a:xfrm>
        </p:grpSpPr>
        <p:sp>
          <p:nvSpPr>
            <p:cNvPr id="132" name="Rectangle"/>
            <p:cNvSpPr/>
            <p:nvPr/>
          </p:nvSpPr>
          <p:spPr>
            <a:xfrm>
              <a:off x="0" y="-1"/>
              <a:ext cx="2155371" cy="522517"/>
            </a:xfrm>
            <a:prstGeom prst="rect">
              <a:avLst/>
            </a:prstGeom>
            <a:no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33" name="Record 3"/>
            <p:cNvSpPr txBox="1"/>
            <p:nvPr/>
          </p:nvSpPr>
          <p:spPr>
            <a:xfrm>
              <a:off x="52075" y="94733"/>
              <a:ext cx="2051221" cy="3330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latin typeface="Calibri"/>
                  <a:ea typeface="Calibri"/>
                  <a:cs typeface="Calibri"/>
                  <a:sym typeface="Calibri"/>
                </a:defRPr>
              </a:lvl1pPr>
            </a:lstStyle>
            <a:p>
              <a:pPr/>
              <a:r>
                <a:t>Record 3</a:t>
              </a:r>
            </a:p>
          </p:txBody>
        </p:sp>
      </p:grpSp>
      <p:grpSp>
        <p:nvGrpSpPr>
          <p:cNvPr id="137" name="Google Shape;111;p4"/>
          <p:cNvGrpSpPr/>
          <p:nvPr/>
        </p:nvGrpSpPr>
        <p:grpSpPr>
          <a:xfrm>
            <a:off x="7524783" y="3174713"/>
            <a:ext cx="2155372" cy="522516"/>
            <a:chOff x="0" y="0"/>
            <a:chExt cx="2155370" cy="522515"/>
          </a:xfrm>
        </p:grpSpPr>
        <p:sp>
          <p:nvSpPr>
            <p:cNvPr id="135" name="Rectangle"/>
            <p:cNvSpPr/>
            <p:nvPr/>
          </p:nvSpPr>
          <p:spPr>
            <a:xfrm>
              <a:off x="0" y="-1"/>
              <a:ext cx="2155371" cy="522517"/>
            </a:xfrm>
            <a:prstGeom prst="rect">
              <a:avLst/>
            </a:prstGeom>
            <a:no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36" name="Record 4"/>
            <p:cNvSpPr txBox="1"/>
            <p:nvPr/>
          </p:nvSpPr>
          <p:spPr>
            <a:xfrm>
              <a:off x="52075" y="94733"/>
              <a:ext cx="2051221" cy="3330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latin typeface="Calibri"/>
                  <a:ea typeface="Calibri"/>
                  <a:cs typeface="Calibri"/>
                  <a:sym typeface="Calibri"/>
                </a:defRPr>
              </a:lvl1pPr>
            </a:lstStyle>
            <a:p>
              <a:pPr/>
              <a:r>
                <a:t>Record 4</a:t>
              </a:r>
            </a:p>
          </p:txBody>
        </p:sp>
      </p:grpSp>
      <p:sp>
        <p:nvSpPr>
          <p:cNvPr id="138" name="Google Shape;112;p4"/>
          <p:cNvSpPr txBox="1"/>
          <p:nvPr/>
        </p:nvSpPr>
        <p:spPr>
          <a:xfrm>
            <a:off x="1032953" y="2573266"/>
            <a:ext cx="8601476"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RBA = 0                          RBA = 80                         RBA = 160                       RBA = 240         </a:t>
            </a:r>
          </a:p>
        </p:txBody>
      </p:sp>
      <p:sp>
        <p:nvSpPr>
          <p:cNvPr id="139" name="Google Shape;113;p4"/>
          <p:cNvSpPr/>
          <p:nvPr/>
        </p:nvSpPr>
        <p:spPr>
          <a:xfrm flipH="1">
            <a:off x="1058669" y="2824120"/>
            <a:ext cx="624474" cy="350595"/>
          </a:xfrm>
          <a:prstGeom prst="line">
            <a:avLst/>
          </a:prstGeom>
          <a:ln>
            <a:solidFill>
              <a:schemeClr val="accent1"/>
            </a:solidFill>
            <a:miter/>
            <a:tailEnd type="triangle"/>
          </a:ln>
        </p:spPr>
        <p:txBody>
          <a:bodyPr lIns="45719" rIns="45719"/>
          <a:lstStyle/>
          <a:p>
            <a:pPr/>
          </a:p>
        </p:txBody>
      </p:sp>
      <p:sp>
        <p:nvSpPr>
          <p:cNvPr id="140" name="Google Shape;114;p4"/>
          <p:cNvSpPr/>
          <p:nvPr/>
        </p:nvSpPr>
        <p:spPr>
          <a:xfrm flipH="1">
            <a:off x="3214041" y="2840303"/>
            <a:ext cx="589217" cy="334411"/>
          </a:xfrm>
          <a:prstGeom prst="line">
            <a:avLst/>
          </a:prstGeom>
          <a:ln>
            <a:solidFill>
              <a:schemeClr val="accent1"/>
            </a:solidFill>
            <a:miter/>
            <a:tailEnd type="triangle"/>
          </a:ln>
        </p:spPr>
        <p:txBody>
          <a:bodyPr lIns="45719" rIns="45719"/>
          <a:lstStyle/>
          <a:p>
            <a:pPr/>
          </a:p>
        </p:txBody>
      </p:sp>
      <p:sp>
        <p:nvSpPr>
          <p:cNvPr id="141" name="Google Shape;115;p4"/>
          <p:cNvSpPr/>
          <p:nvPr/>
        </p:nvSpPr>
        <p:spPr>
          <a:xfrm flipH="1">
            <a:off x="5369412" y="2824120"/>
            <a:ext cx="602511" cy="350595"/>
          </a:xfrm>
          <a:prstGeom prst="line">
            <a:avLst/>
          </a:prstGeom>
          <a:ln>
            <a:solidFill>
              <a:schemeClr val="accent1"/>
            </a:solidFill>
            <a:miter/>
            <a:tailEnd type="triangle"/>
          </a:ln>
        </p:spPr>
        <p:txBody>
          <a:bodyPr lIns="45719" rIns="45719"/>
          <a:lstStyle/>
          <a:p>
            <a:pPr/>
          </a:p>
        </p:txBody>
      </p:sp>
      <p:sp>
        <p:nvSpPr>
          <p:cNvPr id="142" name="Google Shape;116;p4"/>
          <p:cNvSpPr/>
          <p:nvPr/>
        </p:nvSpPr>
        <p:spPr>
          <a:xfrm flipH="1">
            <a:off x="7524783" y="2840303"/>
            <a:ext cx="599622" cy="334411"/>
          </a:xfrm>
          <a:prstGeom prst="line">
            <a:avLst/>
          </a:prstGeom>
          <a:ln>
            <a:solidFill>
              <a:schemeClr val="accent1"/>
            </a:solidFill>
            <a:miter/>
            <a:tailEnd type="triangle"/>
          </a:ln>
        </p:spPr>
        <p:txBody>
          <a:bodyPr lIns="45719" rIns="45719"/>
          <a:lstStyle/>
          <a:p>
            <a:pPr/>
          </a:p>
        </p:txBody>
      </p:sp>
      <p:sp>
        <p:nvSpPr>
          <p:cNvPr id="143" name="Google Shape;117;p4"/>
          <p:cNvSpPr txBox="1"/>
          <p:nvPr/>
        </p:nvSpPr>
        <p:spPr>
          <a:xfrm>
            <a:off x="9942283" y="3174713"/>
            <a:ext cx="1000976"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 . .</a:t>
            </a:r>
          </a:p>
        </p:txBody>
      </p:sp>
      <p:sp>
        <p:nvSpPr>
          <p:cNvPr id="144" name="Google Shape;118;p4"/>
          <p:cNvSpPr/>
          <p:nvPr/>
        </p:nvSpPr>
        <p:spPr>
          <a:xfrm>
            <a:off x="1058669" y="3174713"/>
            <a:ext cx="10132495" cy="522516"/>
          </a:xfrm>
          <a:prstGeom prst="rect">
            <a:avLst/>
          </a:prstGeom>
          <a:ln w="12700">
            <a:solidFill>
              <a:srgbClr val="31538F"/>
            </a:solidFill>
            <a:miter/>
          </a:ln>
        </p:spPr>
        <p:txBody>
          <a:bodyPr lIns="45719" rIns="45719" anchor="ctr"/>
          <a:lstStyle/>
          <a:p>
            <a:pPr algn="ctr">
              <a:defRPr sz="1800">
                <a:solidFill>
                  <a:srgbClr val="FFFFFF"/>
                </a:solidFill>
                <a:latin typeface="Calibri"/>
                <a:ea typeface="Calibri"/>
                <a:cs typeface="Calibri"/>
                <a:sym typeface="Calibri"/>
              </a:defRPr>
            </a:pPr>
          </a:p>
        </p:txBody>
      </p:sp>
      <p:sp>
        <p:nvSpPr>
          <p:cNvPr id="145" name="Google Shape;119;p4"/>
          <p:cNvSpPr/>
          <p:nvPr/>
        </p:nvSpPr>
        <p:spPr>
          <a:xfrm>
            <a:off x="1058669" y="4165367"/>
            <a:ext cx="10132495" cy="485389"/>
          </a:xfrm>
          <a:prstGeom prst="rect">
            <a:avLst/>
          </a:prstGeom>
          <a:ln w="12700">
            <a:solidFill>
              <a:srgbClr val="31538F"/>
            </a:solidFill>
            <a:miter/>
          </a:ln>
        </p:spPr>
        <p:txBody>
          <a:bodyPr lIns="45719" rIns="45719" anchor="ctr"/>
          <a:lstStyle/>
          <a:p>
            <a:pPr algn="ctr">
              <a:defRPr sz="1800">
                <a:solidFill>
                  <a:srgbClr val="FFFFFF"/>
                </a:solidFill>
                <a:latin typeface="Calibri"/>
                <a:ea typeface="Calibri"/>
                <a:cs typeface="Calibri"/>
                <a:sym typeface="Calibri"/>
              </a:defRPr>
            </a:pPr>
          </a:p>
        </p:txBody>
      </p:sp>
      <p:grpSp>
        <p:nvGrpSpPr>
          <p:cNvPr id="148" name="Google Shape;120;p4"/>
          <p:cNvGrpSpPr/>
          <p:nvPr/>
        </p:nvGrpSpPr>
        <p:grpSpPr>
          <a:xfrm>
            <a:off x="1058669" y="4165367"/>
            <a:ext cx="2155371" cy="485391"/>
            <a:chOff x="0" y="0"/>
            <a:chExt cx="2155370" cy="485389"/>
          </a:xfrm>
        </p:grpSpPr>
        <p:sp>
          <p:nvSpPr>
            <p:cNvPr id="146" name="Rectangle"/>
            <p:cNvSpPr/>
            <p:nvPr/>
          </p:nvSpPr>
          <p:spPr>
            <a:xfrm>
              <a:off x="0" y="0"/>
              <a:ext cx="2155371" cy="485390"/>
            </a:xfrm>
            <a:prstGeom prst="rect">
              <a:avLst/>
            </a:prstGeom>
            <a:no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47" name="Record 5"/>
            <p:cNvSpPr txBox="1"/>
            <p:nvPr/>
          </p:nvSpPr>
          <p:spPr>
            <a:xfrm>
              <a:off x="52075" y="76171"/>
              <a:ext cx="2051221" cy="3330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latin typeface="Calibri"/>
                  <a:ea typeface="Calibri"/>
                  <a:cs typeface="Calibri"/>
                  <a:sym typeface="Calibri"/>
                </a:defRPr>
              </a:lvl1pPr>
            </a:lstStyle>
            <a:p>
              <a:pPr/>
              <a:r>
                <a:t>Record 5</a:t>
              </a:r>
            </a:p>
          </p:txBody>
        </p:sp>
      </p:grpSp>
      <p:sp>
        <p:nvSpPr>
          <p:cNvPr id="149" name="Google Shape;121;p4"/>
          <p:cNvSpPr txBox="1"/>
          <p:nvPr/>
        </p:nvSpPr>
        <p:spPr>
          <a:xfrm>
            <a:off x="1104394" y="5070764"/>
            <a:ext cx="1572300" cy="33304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RBA = 4096</a:t>
            </a:r>
          </a:p>
        </p:txBody>
      </p:sp>
      <p:sp>
        <p:nvSpPr>
          <p:cNvPr id="150" name="Google Shape;122;p4"/>
          <p:cNvSpPr/>
          <p:nvPr/>
        </p:nvSpPr>
        <p:spPr>
          <a:xfrm flipH="1" flipV="1">
            <a:off x="1058643" y="4650764"/>
            <a:ext cx="831902" cy="420001"/>
          </a:xfrm>
          <a:prstGeom prst="line">
            <a:avLst/>
          </a:prstGeom>
          <a:ln>
            <a:solidFill>
              <a:schemeClr val="accent1"/>
            </a:solidFill>
            <a:miter/>
            <a:tailEnd type="triangle"/>
          </a:ln>
        </p:spPr>
        <p:txBody>
          <a:bodyPr lIns="45719" rIns="45719"/>
          <a:lstStyle/>
          <a:p>
            <a:pPr/>
          </a:p>
        </p:txBody>
      </p:sp>
      <p:sp>
        <p:nvSpPr>
          <p:cNvPr id="151" name="Google Shape;123;p4"/>
          <p:cNvSpPr txBox="1"/>
          <p:nvPr/>
        </p:nvSpPr>
        <p:spPr>
          <a:xfrm>
            <a:off x="4971015" y="5070764"/>
            <a:ext cx="5145570" cy="33304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RBAs are block relative, not true relative</a:t>
            </a:r>
          </a:p>
        </p:txBody>
      </p:sp>
      <p:sp>
        <p:nvSpPr>
          <p:cNvPr id="152" name="Google Shape;124;p4"/>
          <p:cNvSpPr txBox="1"/>
          <p:nvPr/>
        </p:nvSpPr>
        <p:spPr>
          <a:xfrm>
            <a:off x="274324" y="3174713"/>
            <a:ext cx="667180"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CI 1</a:t>
            </a:r>
          </a:p>
        </p:txBody>
      </p:sp>
      <p:sp>
        <p:nvSpPr>
          <p:cNvPr id="153" name="Google Shape;125;p4"/>
          <p:cNvSpPr txBox="1"/>
          <p:nvPr/>
        </p:nvSpPr>
        <p:spPr>
          <a:xfrm>
            <a:off x="251856" y="4165367"/>
            <a:ext cx="667180" cy="33304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CI 2</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55" name="Google Shape;130;p5"/>
          <p:cNvSpPr txBox="1"/>
          <p:nvPr>
            <p:ph type="title"/>
          </p:nvPr>
        </p:nvSpPr>
        <p:spPr>
          <a:prstGeom prst="rect">
            <a:avLst/>
          </a:prstGeom>
        </p:spPr>
        <p:txBody>
          <a:bodyPr/>
          <a:lstStyle/>
          <a:p>
            <a:pPr/>
            <a:r>
              <a:t>Relative Record Number (RRN)</a:t>
            </a:r>
          </a:p>
        </p:txBody>
      </p:sp>
      <p:sp>
        <p:nvSpPr>
          <p:cNvPr id="156" name="Google Shape;131;p5"/>
          <p:cNvSpPr txBox="1"/>
          <p:nvPr>
            <p:ph type="body" idx="1"/>
          </p:nvPr>
        </p:nvSpPr>
        <p:spPr>
          <a:prstGeom prst="rect">
            <a:avLst/>
          </a:prstGeom>
        </p:spPr>
        <p:txBody>
          <a:bodyPr/>
          <a:lstStyle/>
          <a:p>
            <a:pPr marL="228600" indent="-228600">
              <a:spcBef>
                <a:spcPts val="0"/>
              </a:spcBef>
            </a:pPr>
            <a:r>
              <a:t>Associated with RRDS</a:t>
            </a:r>
          </a:p>
          <a:p>
            <a:pPr marL="228600" indent="-228600">
              <a:spcBef>
                <a:spcPts val="0"/>
              </a:spcBef>
            </a:pPr>
            <a:r>
              <a:t>Records in a RRDS are numbered starting with the first record having RRN = 0</a:t>
            </a:r>
          </a:p>
          <a:p>
            <a:pPr marL="228600" indent="-228600"/>
            <a:r>
              <a:t>Record two has RRN = 1</a:t>
            </a:r>
          </a:p>
          <a:p>
            <a:pPr marL="228600" indent="-228600"/>
            <a:r>
              <a:t>Records in a Fixed-length RRDS are accessed using the RRN</a:t>
            </a:r>
          </a:p>
        </p:txBody>
      </p:sp>
      <p:grpSp>
        <p:nvGrpSpPr>
          <p:cNvPr id="159" name="Google Shape;132;p5"/>
          <p:cNvGrpSpPr/>
          <p:nvPr/>
        </p:nvGrpSpPr>
        <p:grpSpPr>
          <a:xfrm>
            <a:off x="3738519" y="4204488"/>
            <a:ext cx="1755973" cy="333048"/>
            <a:chOff x="0" y="0"/>
            <a:chExt cx="1755972" cy="333047"/>
          </a:xfrm>
        </p:grpSpPr>
        <p:sp>
          <p:nvSpPr>
            <p:cNvPr id="157" name="Rectangle"/>
            <p:cNvSpPr/>
            <p:nvPr/>
          </p:nvSpPr>
          <p:spPr>
            <a:xfrm>
              <a:off x="0" y="8728"/>
              <a:ext cx="1755973" cy="315591"/>
            </a:xfrm>
            <a:prstGeom prst="rect">
              <a:avLst/>
            </a:prstGeom>
            <a:solidFill>
              <a:schemeClr val="accent1"/>
            </a:solid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58" name="Record"/>
            <p:cNvSpPr txBox="1"/>
            <p:nvPr/>
          </p:nvSpPr>
          <p:spPr>
            <a:xfrm>
              <a:off x="52074" y="-1"/>
              <a:ext cx="1651824" cy="3330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solidFill>
                    <a:srgbClr val="FFFFFF"/>
                  </a:solidFill>
                  <a:latin typeface="Calibri"/>
                  <a:ea typeface="Calibri"/>
                  <a:cs typeface="Calibri"/>
                  <a:sym typeface="Calibri"/>
                </a:defRPr>
              </a:lvl1pPr>
            </a:lstStyle>
            <a:p>
              <a:pPr/>
              <a:r>
                <a:t>Record </a:t>
              </a:r>
            </a:p>
          </p:txBody>
        </p:sp>
      </p:grpSp>
      <p:grpSp>
        <p:nvGrpSpPr>
          <p:cNvPr id="162" name="Google Shape;133;p5"/>
          <p:cNvGrpSpPr/>
          <p:nvPr/>
        </p:nvGrpSpPr>
        <p:grpSpPr>
          <a:xfrm>
            <a:off x="3738519" y="4526857"/>
            <a:ext cx="1755973" cy="333048"/>
            <a:chOff x="0" y="0"/>
            <a:chExt cx="1755972" cy="333047"/>
          </a:xfrm>
        </p:grpSpPr>
        <p:sp>
          <p:nvSpPr>
            <p:cNvPr id="160" name="Rectangle"/>
            <p:cNvSpPr/>
            <p:nvPr/>
          </p:nvSpPr>
          <p:spPr>
            <a:xfrm>
              <a:off x="0" y="8728"/>
              <a:ext cx="1755973" cy="315591"/>
            </a:xfrm>
            <a:prstGeom prst="rect">
              <a:avLst/>
            </a:prstGeom>
            <a:solidFill>
              <a:schemeClr val="accent1"/>
            </a:solid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61" name="Record"/>
            <p:cNvSpPr txBox="1"/>
            <p:nvPr/>
          </p:nvSpPr>
          <p:spPr>
            <a:xfrm>
              <a:off x="52074" y="-1"/>
              <a:ext cx="1651824" cy="3330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solidFill>
                    <a:srgbClr val="FFFFFF"/>
                  </a:solidFill>
                  <a:latin typeface="Calibri"/>
                  <a:ea typeface="Calibri"/>
                  <a:cs typeface="Calibri"/>
                  <a:sym typeface="Calibri"/>
                </a:defRPr>
              </a:lvl1pPr>
            </a:lstStyle>
            <a:p>
              <a:pPr/>
              <a:r>
                <a:t>Record </a:t>
              </a:r>
            </a:p>
          </p:txBody>
        </p:sp>
      </p:grpSp>
      <p:grpSp>
        <p:nvGrpSpPr>
          <p:cNvPr id="165" name="Google Shape;134;p5"/>
          <p:cNvGrpSpPr/>
          <p:nvPr/>
        </p:nvGrpSpPr>
        <p:grpSpPr>
          <a:xfrm>
            <a:off x="3738519" y="4842447"/>
            <a:ext cx="1755973" cy="333048"/>
            <a:chOff x="0" y="0"/>
            <a:chExt cx="1755972" cy="333047"/>
          </a:xfrm>
        </p:grpSpPr>
        <p:sp>
          <p:nvSpPr>
            <p:cNvPr id="163" name="Rectangle"/>
            <p:cNvSpPr/>
            <p:nvPr/>
          </p:nvSpPr>
          <p:spPr>
            <a:xfrm>
              <a:off x="0" y="8728"/>
              <a:ext cx="1755973" cy="315591"/>
            </a:xfrm>
            <a:prstGeom prst="rect">
              <a:avLst/>
            </a:prstGeom>
            <a:solidFill>
              <a:schemeClr val="accent1"/>
            </a:solid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64" name="Record"/>
            <p:cNvSpPr txBox="1"/>
            <p:nvPr/>
          </p:nvSpPr>
          <p:spPr>
            <a:xfrm>
              <a:off x="52074" y="-1"/>
              <a:ext cx="1651824" cy="3330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solidFill>
                    <a:srgbClr val="FFFFFF"/>
                  </a:solidFill>
                  <a:latin typeface="Calibri"/>
                  <a:ea typeface="Calibri"/>
                  <a:cs typeface="Calibri"/>
                  <a:sym typeface="Calibri"/>
                </a:defRPr>
              </a:lvl1pPr>
            </a:lstStyle>
            <a:p>
              <a:pPr/>
              <a:r>
                <a:t>Record </a:t>
              </a:r>
            </a:p>
          </p:txBody>
        </p:sp>
      </p:grpSp>
      <p:sp>
        <p:nvSpPr>
          <p:cNvPr id="166" name="Google Shape;135;p5"/>
          <p:cNvSpPr txBox="1"/>
          <p:nvPr/>
        </p:nvSpPr>
        <p:spPr>
          <a:xfrm>
            <a:off x="2918396" y="3930193"/>
            <a:ext cx="644927" cy="2168943"/>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defRPr sz="2000">
                <a:latin typeface="Calibri"/>
                <a:ea typeface="Calibri"/>
                <a:cs typeface="Calibri"/>
                <a:sym typeface="Calibri"/>
              </a:defRPr>
            </a:pPr>
            <a:r>
              <a:t>RRN</a:t>
            </a:r>
          </a:p>
          <a:p>
            <a:pPr>
              <a:defRPr sz="2000">
                <a:latin typeface="Calibri"/>
                <a:ea typeface="Calibri"/>
                <a:cs typeface="Calibri"/>
                <a:sym typeface="Calibri"/>
              </a:defRPr>
            </a:pPr>
            <a:r>
              <a:t>   0</a:t>
            </a:r>
          </a:p>
          <a:p>
            <a:pPr>
              <a:defRPr sz="2000">
                <a:latin typeface="Calibri"/>
                <a:ea typeface="Calibri"/>
                <a:cs typeface="Calibri"/>
                <a:sym typeface="Calibri"/>
              </a:defRPr>
            </a:pPr>
            <a:r>
              <a:t>   1</a:t>
            </a:r>
          </a:p>
          <a:p>
            <a:pPr>
              <a:defRPr sz="2000">
                <a:latin typeface="Calibri"/>
                <a:ea typeface="Calibri"/>
                <a:cs typeface="Calibri"/>
                <a:sym typeface="Calibri"/>
              </a:defRPr>
            </a:pPr>
            <a:r>
              <a:t>   2</a:t>
            </a:r>
          </a:p>
          <a:p>
            <a:pPr>
              <a:defRPr sz="2000">
                <a:latin typeface="Calibri"/>
                <a:ea typeface="Calibri"/>
                <a:cs typeface="Calibri"/>
                <a:sym typeface="Calibri"/>
              </a:defRPr>
            </a:pPr>
            <a:r>
              <a:t>   3</a:t>
            </a:r>
          </a:p>
          <a:p>
            <a:pPr>
              <a:defRPr sz="2000">
                <a:latin typeface="Calibri"/>
                <a:ea typeface="Calibri"/>
                <a:cs typeface="Calibri"/>
                <a:sym typeface="Calibri"/>
              </a:defRPr>
            </a:pPr>
            <a:r>
              <a:t>   4</a:t>
            </a:r>
          </a:p>
          <a:p>
            <a:pPr>
              <a:defRPr sz="2000">
                <a:latin typeface="Calibri"/>
                <a:ea typeface="Calibri"/>
                <a:cs typeface="Calibri"/>
                <a:sym typeface="Calibri"/>
              </a:defRPr>
            </a:pPr>
            <a:r>
              <a:t>   5</a:t>
            </a:r>
          </a:p>
        </p:txBody>
      </p:sp>
      <p:grpSp>
        <p:nvGrpSpPr>
          <p:cNvPr id="169" name="Google Shape;136;p5"/>
          <p:cNvGrpSpPr/>
          <p:nvPr/>
        </p:nvGrpSpPr>
        <p:grpSpPr>
          <a:xfrm>
            <a:off x="3738519" y="5181659"/>
            <a:ext cx="1755973" cy="333048"/>
            <a:chOff x="0" y="0"/>
            <a:chExt cx="1755972" cy="333047"/>
          </a:xfrm>
        </p:grpSpPr>
        <p:sp>
          <p:nvSpPr>
            <p:cNvPr id="167" name="Rectangle"/>
            <p:cNvSpPr/>
            <p:nvPr/>
          </p:nvSpPr>
          <p:spPr>
            <a:xfrm>
              <a:off x="0" y="8728"/>
              <a:ext cx="1755973" cy="315591"/>
            </a:xfrm>
            <a:prstGeom prst="rect">
              <a:avLst/>
            </a:prstGeom>
            <a:solidFill>
              <a:schemeClr val="accent1"/>
            </a:solid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68" name="Empty"/>
            <p:cNvSpPr txBox="1"/>
            <p:nvPr/>
          </p:nvSpPr>
          <p:spPr>
            <a:xfrm>
              <a:off x="52074" y="-1"/>
              <a:ext cx="1651824" cy="3330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solidFill>
                    <a:srgbClr val="FFFFFF"/>
                  </a:solidFill>
                  <a:latin typeface="Calibri"/>
                  <a:ea typeface="Calibri"/>
                  <a:cs typeface="Calibri"/>
                  <a:sym typeface="Calibri"/>
                </a:defRPr>
              </a:lvl1pPr>
            </a:lstStyle>
            <a:p>
              <a:pPr/>
              <a:r>
                <a:t>Empty</a:t>
              </a:r>
            </a:p>
          </p:txBody>
        </p:sp>
      </p:grpSp>
      <p:grpSp>
        <p:nvGrpSpPr>
          <p:cNvPr id="172" name="Google Shape;137;p5"/>
          <p:cNvGrpSpPr/>
          <p:nvPr/>
        </p:nvGrpSpPr>
        <p:grpSpPr>
          <a:xfrm>
            <a:off x="3738519" y="5497249"/>
            <a:ext cx="1755973" cy="333048"/>
            <a:chOff x="0" y="0"/>
            <a:chExt cx="1755972" cy="333047"/>
          </a:xfrm>
        </p:grpSpPr>
        <p:sp>
          <p:nvSpPr>
            <p:cNvPr id="170" name="Rectangle"/>
            <p:cNvSpPr/>
            <p:nvPr/>
          </p:nvSpPr>
          <p:spPr>
            <a:xfrm>
              <a:off x="0" y="8728"/>
              <a:ext cx="1755973" cy="315591"/>
            </a:xfrm>
            <a:prstGeom prst="rect">
              <a:avLst/>
            </a:prstGeom>
            <a:solidFill>
              <a:schemeClr val="accent1"/>
            </a:solid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71" name="Record"/>
            <p:cNvSpPr txBox="1"/>
            <p:nvPr/>
          </p:nvSpPr>
          <p:spPr>
            <a:xfrm>
              <a:off x="52074" y="-1"/>
              <a:ext cx="1651824" cy="3330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solidFill>
                    <a:srgbClr val="FFFFFF"/>
                  </a:solidFill>
                  <a:latin typeface="Calibri"/>
                  <a:ea typeface="Calibri"/>
                  <a:cs typeface="Calibri"/>
                  <a:sym typeface="Calibri"/>
                </a:defRPr>
              </a:lvl1pPr>
            </a:lstStyle>
            <a:p>
              <a:pPr/>
              <a:r>
                <a:t>Record </a:t>
              </a:r>
            </a:p>
          </p:txBody>
        </p:sp>
      </p:grpSp>
      <p:grpSp>
        <p:nvGrpSpPr>
          <p:cNvPr id="175" name="Google Shape;138;p5"/>
          <p:cNvGrpSpPr/>
          <p:nvPr/>
        </p:nvGrpSpPr>
        <p:grpSpPr>
          <a:xfrm>
            <a:off x="3738519" y="5820932"/>
            <a:ext cx="1755973" cy="333048"/>
            <a:chOff x="0" y="0"/>
            <a:chExt cx="1755972" cy="333047"/>
          </a:xfrm>
        </p:grpSpPr>
        <p:sp>
          <p:nvSpPr>
            <p:cNvPr id="173" name="Rectangle"/>
            <p:cNvSpPr/>
            <p:nvPr/>
          </p:nvSpPr>
          <p:spPr>
            <a:xfrm>
              <a:off x="0" y="8728"/>
              <a:ext cx="1755973" cy="315591"/>
            </a:xfrm>
            <a:prstGeom prst="rect">
              <a:avLst/>
            </a:prstGeom>
            <a:solidFill>
              <a:schemeClr val="accent1"/>
            </a:solid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74" name="Empty"/>
            <p:cNvSpPr txBox="1"/>
            <p:nvPr/>
          </p:nvSpPr>
          <p:spPr>
            <a:xfrm>
              <a:off x="52074" y="-1"/>
              <a:ext cx="1651824" cy="3330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solidFill>
                    <a:srgbClr val="FFFFFF"/>
                  </a:solidFill>
                  <a:latin typeface="Calibri"/>
                  <a:ea typeface="Calibri"/>
                  <a:cs typeface="Calibri"/>
                  <a:sym typeface="Calibri"/>
                </a:defRPr>
              </a:lvl1pPr>
            </a:lstStyle>
            <a:p>
              <a:pPr/>
              <a:r>
                <a:t>Empty </a:t>
              </a:r>
            </a:p>
          </p:txBody>
        </p:sp>
      </p:grpSp>
      <p:sp>
        <p:nvSpPr>
          <p:cNvPr id="176" name="Google Shape;139;p5"/>
          <p:cNvSpPr txBox="1"/>
          <p:nvPr/>
        </p:nvSpPr>
        <p:spPr>
          <a:xfrm>
            <a:off x="7093887" y="4790485"/>
            <a:ext cx="1688798" cy="333048"/>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800">
                <a:latin typeface="Calibri"/>
                <a:ea typeface="Calibri"/>
                <a:cs typeface="Calibri"/>
                <a:sym typeface="Calibri"/>
              </a:defRPr>
            </a:lvl1pPr>
          </a:lstStyle>
          <a:p>
            <a:pPr/>
            <a:r>
              <a:t>Slots</a:t>
            </a:r>
          </a:p>
        </p:txBody>
      </p:sp>
      <p:sp>
        <p:nvSpPr>
          <p:cNvPr id="177" name="Google Shape;140;p5"/>
          <p:cNvSpPr/>
          <p:nvPr/>
        </p:nvSpPr>
        <p:spPr>
          <a:xfrm flipH="1" flipV="1">
            <a:off x="5494463" y="4370951"/>
            <a:ext cx="1553701" cy="604201"/>
          </a:xfrm>
          <a:prstGeom prst="line">
            <a:avLst/>
          </a:prstGeom>
          <a:ln>
            <a:solidFill>
              <a:schemeClr val="accent1"/>
            </a:solidFill>
            <a:miter/>
            <a:tailEnd type="triangle"/>
          </a:ln>
        </p:spPr>
        <p:txBody>
          <a:bodyPr lIns="45719" rIns="45719"/>
          <a:lstStyle/>
          <a:p>
            <a:pPr/>
          </a:p>
        </p:txBody>
      </p:sp>
      <p:sp>
        <p:nvSpPr>
          <p:cNvPr id="180" name="Google Shape;141;p5"/>
          <p:cNvSpPr/>
          <p:nvPr/>
        </p:nvSpPr>
        <p:spPr>
          <a:xfrm>
            <a:off x="5153316" y="5123532"/>
            <a:ext cx="2248160" cy="6974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0" y="21600"/>
                </a:lnTo>
              </a:path>
            </a:pathLst>
          </a:custGeom>
          <a:ln>
            <a:solidFill>
              <a:schemeClr val="accent1"/>
            </a:solidFill>
            <a:miter/>
            <a:tailEnd type="triangle"/>
          </a:ln>
        </p:spPr>
        <p:txBody>
          <a:bodyPr/>
          <a:lstStyle/>
          <a:p>
            <a:pPr/>
          </a:p>
        </p:txBody>
      </p:sp>
      <p:sp>
        <p:nvSpPr>
          <p:cNvPr id="181" name="Google Shape;142;p5"/>
          <p:cNvSpPr/>
          <p:nvPr/>
        </p:nvSpPr>
        <p:spPr>
          <a:xfrm>
            <a:off x="5500644" y="4970217"/>
            <a:ext cx="1593244" cy="2492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0" y="21600"/>
                </a:lnTo>
              </a:path>
            </a:pathLst>
          </a:custGeom>
          <a:ln>
            <a:solidFill>
              <a:schemeClr val="accent1"/>
            </a:solidFill>
            <a:miter/>
            <a:tailEnd type="triangle"/>
          </a:ln>
        </p:spPr>
        <p:txBody>
          <a:bodyPr/>
          <a:lstStyle/>
          <a:p>
            <a:pP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83" name="Google Shape;147;p6"/>
          <p:cNvSpPr txBox="1"/>
          <p:nvPr>
            <p:ph type="title"/>
          </p:nvPr>
        </p:nvSpPr>
        <p:spPr>
          <a:prstGeom prst="rect">
            <a:avLst/>
          </a:prstGeom>
        </p:spPr>
        <p:txBody>
          <a:bodyPr/>
          <a:lstStyle/>
          <a:p>
            <a:pPr/>
            <a:r>
              <a:t>Keys</a:t>
            </a:r>
          </a:p>
        </p:txBody>
      </p:sp>
      <p:sp>
        <p:nvSpPr>
          <p:cNvPr id="184" name="Google Shape;148;p6"/>
          <p:cNvSpPr txBox="1"/>
          <p:nvPr>
            <p:ph type="body" idx="1"/>
          </p:nvPr>
        </p:nvSpPr>
        <p:spPr>
          <a:prstGeom prst="rect">
            <a:avLst/>
          </a:prstGeom>
        </p:spPr>
        <p:txBody>
          <a:bodyPr/>
          <a:lstStyle/>
          <a:p>
            <a:pPr marL="228600" indent="-228600">
              <a:spcBef>
                <a:spcPts val="0"/>
              </a:spcBef>
            </a:pPr>
            <a:r>
              <a:t>Keys are fields in KSDS datasets that are used to access records</a:t>
            </a:r>
          </a:p>
          <a:p>
            <a:pPr marL="228600" indent="-228600"/>
            <a:r>
              <a:t>Records can have multiple keys</a:t>
            </a:r>
          </a:p>
          <a:p>
            <a:pPr marL="228600" indent="-228600"/>
            <a:r>
              <a:t>The key associated with the base cluster is called the </a:t>
            </a:r>
            <a:r>
              <a:rPr b="1"/>
              <a:t>primary key</a:t>
            </a:r>
            <a:endParaRPr b="1"/>
          </a:p>
          <a:p>
            <a:pPr marL="228600" indent="-228600"/>
            <a:r>
              <a:t>Keys associated with alternate indexes are called </a:t>
            </a:r>
            <a:r>
              <a:rPr b="1"/>
              <a:t>secondary keys</a:t>
            </a:r>
            <a:endParaRPr b="1"/>
          </a:p>
          <a:p>
            <a:pPr marL="228600" indent="-228600"/>
            <a:r>
              <a:t>For a KSDS, each record must have a unique, embedded, fixed-length key in the same position of each record – the primary key</a:t>
            </a:r>
          </a:p>
          <a:p>
            <a:pPr marL="228600" indent="-228600"/>
            <a:r>
              <a:t>Alternate index keys don’t have to be unique</a:t>
            </a:r>
          </a:p>
          <a:p>
            <a:pPr marL="228600" indent="-228600"/>
            <a:r>
              <a:t>Key sizes range from 1 – 255 bytes, binary (all 0’s or all 1’s are valid)</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86" name="Google Shape;153;p7"/>
          <p:cNvSpPr txBox="1"/>
          <p:nvPr>
            <p:ph type="title"/>
          </p:nvPr>
        </p:nvSpPr>
        <p:spPr>
          <a:prstGeom prst="rect">
            <a:avLst/>
          </a:prstGeom>
        </p:spPr>
        <p:txBody>
          <a:bodyPr/>
          <a:lstStyle/>
          <a:p>
            <a:pPr/>
            <a:r>
              <a:t>Generic Keys</a:t>
            </a:r>
          </a:p>
        </p:txBody>
      </p:sp>
      <p:sp>
        <p:nvSpPr>
          <p:cNvPr id="187" name="Google Shape;154;p7"/>
          <p:cNvSpPr txBox="1"/>
          <p:nvPr>
            <p:ph type="body" idx="1"/>
          </p:nvPr>
        </p:nvSpPr>
        <p:spPr>
          <a:prstGeom prst="rect">
            <a:avLst/>
          </a:prstGeom>
        </p:spPr>
        <p:txBody>
          <a:bodyPr/>
          <a:lstStyle/>
          <a:p>
            <a:pPr marL="228600" indent="-228600">
              <a:spcBef>
                <a:spcPts val="0"/>
              </a:spcBef>
            </a:pPr>
            <a:r>
              <a:t>A </a:t>
            </a:r>
            <a:r>
              <a:rPr b="1"/>
              <a:t>generic key </a:t>
            </a:r>
            <a:r>
              <a:t>is the high-order portion of a regular key</a:t>
            </a:r>
          </a:p>
          <a:p>
            <a:pPr marL="228600" indent="-228600"/>
            <a:r>
              <a:t>Example – A credit card company maintains records using a full key that consists of a bank number, followed by a customer number</a:t>
            </a:r>
          </a:p>
          <a:p>
            <a:pPr marL="0" indent="0">
              <a:buSzTx/>
              <a:buNone/>
            </a:pPr>
          </a:p>
          <a:p>
            <a:pPr marL="0" indent="0">
              <a:buSzTx/>
              <a:buNone/>
            </a:pPr>
          </a:p>
          <a:p>
            <a:pPr marL="228600" indent="-228600"/>
            <a:r>
              <a:t>The generic key could be the BANK #</a:t>
            </a:r>
          </a:p>
          <a:p>
            <a:pPr marL="228600" indent="-228600"/>
            <a:r>
              <a:t>Using a generic key, you could skip to the first customer for a specific bank </a:t>
            </a:r>
          </a:p>
        </p:txBody>
      </p:sp>
      <p:grpSp>
        <p:nvGrpSpPr>
          <p:cNvPr id="190" name="Google Shape;155;p7"/>
          <p:cNvGrpSpPr/>
          <p:nvPr/>
        </p:nvGrpSpPr>
        <p:grpSpPr>
          <a:xfrm>
            <a:off x="2142308" y="3344090"/>
            <a:ext cx="1685109" cy="509453"/>
            <a:chOff x="0" y="0"/>
            <a:chExt cx="1685107" cy="509451"/>
          </a:xfrm>
        </p:grpSpPr>
        <p:sp>
          <p:nvSpPr>
            <p:cNvPr id="188" name="Rectangle"/>
            <p:cNvSpPr/>
            <p:nvPr/>
          </p:nvSpPr>
          <p:spPr>
            <a:xfrm>
              <a:off x="0" y="0"/>
              <a:ext cx="1685108" cy="509452"/>
            </a:xfrm>
            <a:prstGeom prst="rect">
              <a:avLst/>
            </a:prstGeom>
            <a:solidFill>
              <a:schemeClr val="accent1"/>
            </a:solid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89" name="BANK #"/>
            <p:cNvSpPr txBox="1"/>
            <p:nvPr/>
          </p:nvSpPr>
          <p:spPr>
            <a:xfrm>
              <a:off x="52075" y="88202"/>
              <a:ext cx="1580958" cy="3330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solidFill>
                    <a:srgbClr val="FFFFFF"/>
                  </a:solidFill>
                  <a:latin typeface="Calibri"/>
                  <a:ea typeface="Calibri"/>
                  <a:cs typeface="Calibri"/>
                  <a:sym typeface="Calibri"/>
                </a:defRPr>
              </a:lvl1pPr>
            </a:lstStyle>
            <a:p>
              <a:pPr/>
              <a:r>
                <a:t>BANK #</a:t>
              </a:r>
            </a:p>
          </p:txBody>
        </p:sp>
      </p:grpSp>
      <p:grpSp>
        <p:nvGrpSpPr>
          <p:cNvPr id="193" name="Google Shape;156;p7"/>
          <p:cNvGrpSpPr/>
          <p:nvPr/>
        </p:nvGrpSpPr>
        <p:grpSpPr>
          <a:xfrm>
            <a:off x="3827417" y="3344090"/>
            <a:ext cx="1685109" cy="509453"/>
            <a:chOff x="0" y="0"/>
            <a:chExt cx="1685107" cy="509451"/>
          </a:xfrm>
        </p:grpSpPr>
        <p:sp>
          <p:nvSpPr>
            <p:cNvPr id="191" name="Rectangle"/>
            <p:cNvSpPr/>
            <p:nvPr/>
          </p:nvSpPr>
          <p:spPr>
            <a:xfrm>
              <a:off x="0" y="0"/>
              <a:ext cx="1685108" cy="509452"/>
            </a:xfrm>
            <a:prstGeom prst="rect">
              <a:avLst/>
            </a:prstGeom>
            <a:solidFill>
              <a:schemeClr val="accent2"/>
            </a:solidFill>
            <a:ln w="12700" cap="flat">
              <a:solidFill>
                <a:srgbClr val="31538F"/>
              </a:solidFill>
              <a:prstDash val="solid"/>
              <a:miter lim="800000"/>
            </a:ln>
            <a:effectLst/>
          </p:spPr>
          <p:txBody>
            <a:bodyPr wrap="square" lIns="45719" tIns="45719" rIns="45719" bIns="45719" numCol="1" anchor="ctr">
              <a:noAutofit/>
            </a:bodyPr>
            <a:lstStyle/>
            <a:p>
              <a:pPr algn="ctr"/>
            </a:p>
          </p:txBody>
        </p:sp>
        <p:sp>
          <p:nvSpPr>
            <p:cNvPr id="192" name="CUSTOMER #"/>
            <p:cNvSpPr txBox="1"/>
            <p:nvPr/>
          </p:nvSpPr>
          <p:spPr>
            <a:xfrm>
              <a:off x="52075" y="88202"/>
              <a:ext cx="1580958" cy="3330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800">
                  <a:solidFill>
                    <a:srgbClr val="FFFFFF"/>
                  </a:solidFill>
                  <a:latin typeface="Calibri"/>
                  <a:ea typeface="Calibri"/>
                  <a:cs typeface="Calibri"/>
                  <a:sym typeface="Calibri"/>
                </a:defRPr>
              </a:lvl1pPr>
            </a:lstStyle>
            <a:p>
              <a:pPr/>
              <a:r>
                <a:t>CUSTOMER #</a:t>
              </a:r>
            </a:p>
          </p:txBody>
        </p:sp>
      </p:gr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95" name="Google Shape;161;p8"/>
          <p:cNvSpPr txBox="1"/>
          <p:nvPr>
            <p:ph type="title"/>
          </p:nvPr>
        </p:nvSpPr>
        <p:spPr>
          <a:prstGeom prst="rect">
            <a:avLst/>
          </a:prstGeom>
        </p:spPr>
        <p:txBody>
          <a:bodyPr/>
          <a:lstStyle/>
          <a:p>
            <a:pPr/>
            <a:r>
              <a:t>Key Sequenced Data Set (KSDS)</a:t>
            </a:r>
          </a:p>
        </p:txBody>
      </p:sp>
      <p:sp>
        <p:nvSpPr>
          <p:cNvPr id="196" name="Google Shape;162;p8"/>
          <p:cNvSpPr txBox="1"/>
          <p:nvPr>
            <p:ph type="body" idx="1"/>
          </p:nvPr>
        </p:nvSpPr>
        <p:spPr>
          <a:prstGeom prst="rect">
            <a:avLst/>
          </a:prstGeom>
        </p:spPr>
        <p:txBody>
          <a:bodyPr/>
          <a:lstStyle/>
          <a:p>
            <a:pPr marL="228600" indent="-228600">
              <a:spcBef>
                <a:spcPts val="0"/>
              </a:spcBef>
            </a:pPr>
            <a:r>
              <a:t>The most heavily used type of VSAM dataset</a:t>
            </a:r>
          </a:p>
          <a:p>
            <a:pPr marL="228600" indent="-228600"/>
            <a:r>
              <a:t>Allocated with IDCAMS DEFINE  - parameter INDEXED</a:t>
            </a:r>
          </a:p>
          <a:p>
            <a:pPr marL="228600" indent="-228600"/>
            <a:r>
              <a:t>Records are initially added sequentially to an empty cluster in key sequence</a:t>
            </a:r>
          </a:p>
          <a:p>
            <a:pPr marL="228600" indent="-228600"/>
            <a:r>
              <a:t>Records can be added, deleted and updated (primary keys can’t be altered)</a:t>
            </a:r>
          </a:p>
          <a:p>
            <a:pPr marL="228600" indent="-228600"/>
            <a:r>
              <a:t>Records can be processed sequentially, skip-sequentially, or directly (by key or RBA),</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98" name="Google Shape;167;p9"/>
          <p:cNvSpPr txBox="1"/>
          <p:nvPr>
            <p:ph type="title"/>
          </p:nvPr>
        </p:nvSpPr>
        <p:spPr>
          <a:prstGeom prst="rect">
            <a:avLst/>
          </a:prstGeom>
        </p:spPr>
        <p:txBody>
          <a:bodyPr/>
          <a:lstStyle/>
          <a:p>
            <a:pPr/>
            <a:r>
              <a:t>Entry Sequenced Data Set (ESDS)</a:t>
            </a:r>
          </a:p>
        </p:txBody>
      </p:sp>
      <p:sp>
        <p:nvSpPr>
          <p:cNvPr id="199" name="Google Shape;168;p9"/>
          <p:cNvSpPr txBox="1"/>
          <p:nvPr>
            <p:ph type="body" idx="1"/>
          </p:nvPr>
        </p:nvSpPr>
        <p:spPr>
          <a:prstGeom prst="rect">
            <a:avLst/>
          </a:prstGeom>
        </p:spPr>
        <p:txBody>
          <a:bodyPr/>
          <a:lstStyle/>
          <a:p>
            <a:pPr marL="228600" indent="-228600">
              <a:spcBef>
                <a:spcPts val="0"/>
              </a:spcBef>
            </a:pPr>
            <a:r>
              <a:t>Created with IDCAMS DEFINE – parameter NONINDEXED</a:t>
            </a:r>
          </a:p>
          <a:p>
            <a:pPr marL="228600" indent="-228600"/>
            <a:r>
              <a:t>Records are sequenced by order of entry</a:t>
            </a:r>
          </a:p>
          <a:p>
            <a:pPr marL="228600" indent="-228600"/>
            <a:r>
              <a:t>New records are added at the end</a:t>
            </a:r>
          </a:p>
          <a:p>
            <a:pPr marL="228600" indent="-228600"/>
            <a:r>
              <a:t>Records can be updated, but the length can’t change</a:t>
            </a:r>
          </a:p>
          <a:p>
            <a:pPr marL="228600" indent="-228600"/>
            <a:r>
              <a:t>Records can’t be physically deleted (use a flag to mark it invalid)</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alpha val="8627"/>
        </a:srgbClr>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